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2"/>
      </p:bgRef>
    </p:bg>
    <p:spTree>
      <p:nvGrpSpPr>
        <p:cNvPr id="1" name=""/>
        <p:cNvGrpSpPr/>
        <p:nvPr/>
      </p:nvGrpSpPr>
      <p:grpSpPr>
        <a:xfrm>
          <a:off x="0" y="0"/>
          <a:ext cx="0" cy="0"/>
          <a:chOff x="0" y="0"/>
          <a:chExt cx="0" cy="0"/>
        </a:xfrm>
      </p:grpSpPr>
      <p:sp>
        <p:nvSpPr>
          <p:cNvPr id="7" name="Retângulo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ítulo 7"/>
          <p:cNvSpPr>
            <a:spLocks noGrp="1"/>
          </p:cNvSpPr>
          <p:nvPr>
            <p:ph type="ctrTitle"/>
          </p:nvPr>
        </p:nvSpPr>
        <p:spPr>
          <a:xfrm>
            <a:off x="2362200" y="4038600"/>
            <a:ext cx="6477000" cy="1828800"/>
          </a:xfrm>
        </p:spPr>
        <p:txBody>
          <a:bodyPr anchor="b"/>
          <a:lstStyle>
            <a:lvl1pPr>
              <a:defRPr cap="all" baseline="0"/>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93C6F31-DC1E-48AD-A9BE-F0D10A608A2C}" type="datetimeFigureOut">
              <a:rPr lang="en-US" smtClean="0"/>
              <a:t>11/8/2011</a:t>
            </a:fld>
            <a:endParaRPr lang="en-US"/>
          </a:p>
        </p:txBody>
      </p:sp>
      <p:sp>
        <p:nvSpPr>
          <p:cNvPr id="17" name="Espaço Reservado para Rodapé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Espaço Reservado para Número de Slide 28"/>
          <p:cNvSpPr>
            <a:spLocks noGrp="1"/>
          </p:cNvSpPr>
          <p:nvPr>
            <p:ph type="sldNum" sz="quarter" idx="12"/>
          </p:nvPr>
        </p:nvSpPr>
        <p:spPr>
          <a:xfrm>
            <a:off x="8001000" y="228600"/>
            <a:ext cx="838200" cy="381000"/>
          </a:xfrm>
        </p:spPr>
        <p:txBody>
          <a:bodyPr/>
          <a:lstStyle>
            <a:lvl1pPr>
              <a:defRPr>
                <a:solidFill>
                  <a:schemeClr val="tx2"/>
                </a:solidFill>
              </a:defRPr>
            </a:lvl1pPr>
          </a:lstStyle>
          <a:p>
            <a:fld id="{09E6DE13-674F-4F0C-8D90-E0287AD22C3A}"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493C6F31-DC1E-48AD-A9BE-F0D10A608A2C}" type="datetimeFigureOut">
              <a:rPr lang="en-US" smtClean="0"/>
              <a:t>11/8/2011</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p>
            <a:fld id="{09E6DE13-674F-4F0C-8D90-E0287AD22C3A}"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bg>
      <p:bgRef idx="1001">
        <a:schemeClr val="bg1"/>
      </p:bgRef>
    </p:bg>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53200" y="609600"/>
            <a:ext cx="2057400" cy="5516563"/>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609600"/>
            <a:ext cx="5562600" cy="5516564"/>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a:xfrm>
            <a:off x="6553200" y="6248402"/>
            <a:ext cx="2209800" cy="365125"/>
          </a:xfrm>
        </p:spPr>
        <p:txBody>
          <a:bodyPr/>
          <a:lstStyle/>
          <a:p>
            <a:fld id="{493C6F31-DC1E-48AD-A9BE-F0D10A608A2C}" type="datetimeFigureOut">
              <a:rPr lang="en-US" smtClean="0"/>
              <a:t>11/8/2011</a:t>
            </a:fld>
            <a:endParaRPr lang="en-US"/>
          </a:p>
        </p:txBody>
      </p:sp>
      <p:sp>
        <p:nvSpPr>
          <p:cNvPr id="5" name="Espaço Reservado para Rodapé 4"/>
          <p:cNvSpPr>
            <a:spLocks noGrp="1"/>
          </p:cNvSpPr>
          <p:nvPr>
            <p:ph type="ftr" sz="quarter" idx="11"/>
          </p:nvPr>
        </p:nvSpPr>
        <p:spPr>
          <a:xfrm>
            <a:off x="457201" y="6248207"/>
            <a:ext cx="5573483" cy="365125"/>
          </a:xfrm>
        </p:spPr>
        <p:txBody>
          <a:bodyPr/>
          <a:lstStyle/>
          <a:p>
            <a:endParaRPr lang="en-US"/>
          </a:p>
        </p:txBody>
      </p:sp>
      <p:sp>
        <p:nvSpPr>
          <p:cNvPr id="7" name="Retângulo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tângulo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tângulo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rot="5400000">
            <a:off x="5989638" y="144462"/>
            <a:ext cx="533400" cy="244476"/>
          </a:xfrm>
        </p:spPr>
        <p:txBody>
          <a:bodyPr/>
          <a:lstStyle/>
          <a:p>
            <a:fld id="{09E6DE13-674F-4F0C-8D90-E0287AD22C3A}"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12648" y="228600"/>
            <a:ext cx="8153400" cy="990600"/>
          </a:xfrm>
        </p:spPr>
        <p:txBody>
          <a:bodyPr/>
          <a:lstStyle/>
          <a:p>
            <a:r>
              <a:rPr kumimoji="0" lang="pt-BR" smtClean="0"/>
              <a:t>Clique para editar o estilo do título mestre</a:t>
            </a:r>
            <a:endParaRPr kumimoji="0" lang="en-US"/>
          </a:p>
        </p:txBody>
      </p:sp>
      <p:sp>
        <p:nvSpPr>
          <p:cNvPr id="4" name="Espaço Reservado para Data 3"/>
          <p:cNvSpPr>
            <a:spLocks noGrp="1"/>
          </p:cNvSpPr>
          <p:nvPr>
            <p:ph type="dt" sz="half" idx="10"/>
          </p:nvPr>
        </p:nvSpPr>
        <p:spPr/>
        <p:txBody>
          <a:bodyPr/>
          <a:lstStyle/>
          <a:p>
            <a:fld id="{493C6F31-DC1E-48AD-A9BE-F0D10A608A2C}" type="datetimeFigureOut">
              <a:rPr lang="en-US" smtClean="0"/>
              <a:t>11/8/2011</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lvl1pPr>
              <a:defRPr>
                <a:solidFill>
                  <a:srgbClr val="FFFFFF"/>
                </a:solidFill>
              </a:defRPr>
            </a:lvl1pPr>
          </a:lstStyle>
          <a:p>
            <a:fld id="{09E6DE13-674F-4F0C-8D90-E0287AD22C3A}" type="slidenum">
              <a:rPr lang="en-US" smtClean="0"/>
              <a:t>‹nº›</a:t>
            </a:fld>
            <a:endParaRPr lang="en-US"/>
          </a:p>
        </p:txBody>
      </p:sp>
      <p:sp>
        <p:nvSpPr>
          <p:cNvPr id="8" name="Espaço Reservado para Conteúdo 7"/>
          <p:cNvSpPr>
            <a:spLocks noGrp="1"/>
          </p:cNvSpPr>
          <p:nvPr>
            <p:ph sz="quarter" idx="1"/>
          </p:nvPr>
        </p:nvSpPr>
        <p:spPr>
          <a:xfrm>
            <a:off x="612648" y="1600200"/>
            <a:ext cx="8153400" cy="44958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3">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7" name="Retângulo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t-BR" smtClean="0"/>
              <a:t>Clique para editar o estilo do título mestre</a:t>
            </a:r>
            <a:endParaRPr kumimoji="0" lang="en-US"/>
          </a:p>
        </p:txBody>
      </p:sp>
      <p:sp>
        <p:nvSpPr>
          <p:cNvPr id="12" name="Espaço Reservado para Data 11"/>
          <p:cNvSpPr>
            <a:spLocks noGrp="1"/>
          </p:cNvSpPr>
          <p:nvPr>
            <p:ph type="dt" sz="half" idx="10"/>
          </p:nvPr>
        </p:nvSpPr>
        <p:spPr/>
        <p:txBody>
          <a:bodyPr/>
          <a:lstStyle/>
          <a:p>
            <a:fld id="{493C6F31-DC1E-48AD-A9BE-F0D10A608A2C}" type="datetimeFigureOut">
              <a:rPr lang="en-US" smtClean="0"/>
              <a:t>11/8/2011</a:t>
            </a:fld>
            <a:endParaRPr lang="en-US"/>
          </a:p>
        </p:txBody>
      </p:sp>
      <p:sp>
        <p:nvSpPr>
          <p:cNvPr id="13" name="Espaço Reservado para Número de Slid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9E6DE13-674F-4F0C-8D90-E0287AD22C3A}" type="slidenum">
              <a:rPr lang="en-US" smtClean="0"/>
              <a:t>‹nº›</a:t>
            </a:fld>
            <a:endParaRPr lang="en-US"/>
          </a:p>
        </p:txBody>
      </p:sp>
      <p:sp>
        <p:nvSpPr>
          <p:cNvPr id="14" name="Espaço Reservado para Rodapé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9" name="Espaço Reservado para Conteúdo 8"/>
          <p:cNvSpPr>
            <a:spLocks noGrp="1"/>
          </p:cNvSpPr>
          <p:nvPr>
            <p:ph sz="quarter" idx="1"/>
          </p:nvPr>
        </p:nvSpPr>
        <p:spPr>
          <a:xfrm>
            <a:off x="609600"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844901"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8" name="Espaço Reservado para Data 7"/>
          <p:cNvSpPr>
            <a:spLocks noGrp="1"/>
          </p:cNvSpPr>
          <p:nvPr>
            <p:ph type="dt" sz="half" idx="15"/>
          </p:nvPr>
        </p:nvSpPr>
        <p:spPr/>
        <p:txBody>
          <a:bodyPr rtlCol="0"/>
          <a:lstStyle/>
          <a:p>
            <a:fld id="{493C6F31-DC1E-48AD-A9BE-F0D10A608A2C}" type="datetimeFigureOut">
              <a:rPr lang="en-US" smtClean="0"/>
              <a:t>11/8/2011</a:t>
            </a:fld>
            <a:endParaRPr lang="en-US"/>
          </a:p>
        </p:txBody>
      </p:sp>
      <p:sp>
        <p:nvSpPr>
          <p:cNvPr id="10" name="Espaço Reservado para Número de Slide 9"/>
          <p:cNvSpPr>
            <a:spLocks noGrp="1"/>
          </p:cNvSpPr>
          <p:nvPr>
            <p:ph type="sldNum" sz="quarter" idx="16"/>
          </p:nvPr>
        </p:nvSpPr>
        <p:spPr/>
        <p:txBody>
          <a:bodyPr rtlCol="0"/>
          <a:lstStyle/>
          <a:p>
            <a:fld id="{09E6DE13-674F-4F0C-8D90-E0287AD22C3A}" type="slidenum">
              <a:rPr lang="en-US" smtClean="0"/>
              <a:t>‹nº›</a:t>
            </a:fld>
            <a:endParaRPr lang="en-US"/>
          </a:p>
        </p:txBody>
      </p:sp>
      <p:sp>
        <p:nvSpPr>
          <p:cNvPr id="12" name="Espaço Reservado para Rodapé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33400" y="273050"/>
            <a:ext cx="8153400" cy="869950"/>
          </a:xfrm>
        </p:spPr>
        <p:txBody>
          <a:bodyPr anchor="ctr"/>
          <a:lstStyle>
            <a:lvl1pPr>
              <a:defRPr/>
            </a:lvl1pPr>
          </a:lstStyle>
          <a:p>
            <a:r>
              <a:rPr kumimoji="0" lang="pt-BR" smtClean="0"/>
              <a:t>Clique para editar o estilo do título mestre</a:t>
            </a:r>
            <a:endParaRPr kumimoji="0" lang="en-US"/>
          </a:p>
        </p:txBody>
      </p:sp>
      <p:sp>
        <p:nvSpPr>
          <p:cNvPr id="11" name="Espaço Reservado para Conteúdo 10"/>
          <p:cNvSpPr>
            <a:spLocks noGrp="1"/>
          </p:cNvSpPr>
          <p:nvPr>
            <p:ph sz="quarter" idx="2"/>
          </p:nvPr>
        </p:nvSpPr>
        <p:spPr>
          <a:xfrm>
            <a:off x="609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800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0" name="Espaço Reservado para Data 9"/>
          <p:cNvSpPr>
            <a:spLocks noGrp="1"/>
          </p:cNvSpPr>
          <p:nvPr>
            <p:ph type="dt" sz="half" idx="15"/>
          </p:nvPr>
        </p:nvSpPr>
        <p:spPr/>
        <p:txBody>
          <a:bodyPr rtlCol="0"/>
          <a:lstStyle/>
          <a:p>
            <a:fld id="{493C6F31-DC1E-48AD-A9BE-F0D10A608A2C}" type="datetimeFigureOut">
              <a:rPr lang="en-US" smtClean="0"/>
              <a:t>11/8/2011</a:t>
            </a:fld>
            <a:endParaRPr lang="en-US"/>
          </a:p>
        </p:txBody>
      </p:sp>
      <p:sp>
        <p:nvSpPr>
          <p:cNvPr id="12" name="Espaço Reservado para Número de Slide 11"/>
          <p:cNvSpPr>
            <a:spLocks noGrp="1"/>
          </p:cNvSpPr>
          <p:nvPr>
            <p:ph type="sldNum" sz="quarter" idx="16"/>
          </p:nvPr>
        </p:nvSpPr>
        <p:spPr/>
        <p:txBody>
          <a:bodyPr rtlCol="0"/>
          <a:lstStyle/>
          <a:p>
            <a:fld id="{09E6DE13-674F-4F0C-8D90-E0287AD22C3A}" type="slidenum">
              <a:rPr lang="en-US" smtClean="0"/>
              <a:t>‹nº›</a:t>
            </a:fld>
            <a:endParaRPr lang="en-US"/>
          </a:p>
        </p:txBody>
      </p:sp>
      <p:sp>
        <p:nvSpPr>
          <p:cNvPr id="14" name="Espaço Reservado para Rodapé 13"/>
          <p:cNvSpPr>
            <a:spLocks noGrp="1"/>
          </p:cNvSpPr>
          <p:nvPr>
            <p:ph type="ftr" sz="quarter" idx="17"/>
          </p:nvPr>
        </p:nvSpPr>
        <p:spPr/>
        <p:txBody>
          <a:bodyPr rtlCol="0"/>
          <a:lstStyle/>
          <a:p>
            <a:endParaRPr lang="en-US"/>
          </a:p>
        </p:txBody>
      </p:sp>
      <p:sp>
        <p:nvSpPr>
          <p:cNvPr id="16" name="Espaço Reservado para Texto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5" name="Espaço Reservado para Texto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493C6F31-DC1E-48AD-A9BE-F0D10A608A2C}" type="datetimeFigureOut">
              <a:rPr lang="en-US" smtClean="0"/>
              <a:t>11/8/2011</a:t>
            </a:fld>
            <a:endParaRPr lang="en-US"/>
          </a:p>
        </p:txBody>
      </p:sp>
      <p:sp>
        <p:nvSpPr>
          <p:cNvPr id="4" name="Espaço Reservado para Rodapé 3"/>
          <p:cNvSpPr>
            <a:spLocks noGrp="1"/>
          </p:cNvSpPr>
          <p:nvPr>
            <p:ph type="ftr" sz="quarter" idx="11"/>
          </p:nvPr>
        </p:nvSpPr>
        <p:spPr/>
        <p:txBody>
          <a:bodyPr/>
          <a:lstStyle/>
          <a:p>
            <a:endParaRPr lang="en-US"/>
          </a:p>
        </p:txBody>
      </p:sp>
      <p:sp>
        <p:nvSpPr>
          <p:cNvPr id="5" name="Espaço Reservado para Número de Slide 4"/>
          <p:cNvSpPr>
            <a:spLocks noGrp="1"/>
          </p:cNvSpPr>
          <p:nvPr>
            <p:ph type="sldNum" sz="quarter" idx="12"/>
          </p:nvPr>
        </p:nvSpPr>
        <p:spPr/>
        <p:txBody>
          <a:bodyPr/>
          <a:lstStyle>
            <a:lvl1pPr>
              <a:defRPr>
                <a:solidFill>
                  <a:srgbClr val="FFFFFF"/>
                </a:solidFill>
              </a:defRPr>
            </a:lvl1pPr>
          </a:lstStyle>
          <a:p>
            <a:fld id="{09E6DE13-674F-4F0C-8D90-E0287AD22C3A}"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493C6F31-DC1E-48AD-A9BE-F0D10A608A2C}" type="datetimeFigureOut">
              <a:rPr lang="en-US" smtClean="0"/>
              <a:t>11/8/2011</a:t>
            </a:fld>
            <a:endParaRPr lang="en-US"/>
          </a:p>
        </p:txBody>
      </p:sp>
      <p:sp>
        <p:nvSpPr>
          <p:cNvPr id="3" name="Espaço Reservado para Rodapé 2"/>
          <p:cNvSpPr>
            <a:spLocks noGrp="1"/>
          </p:cNvSpPr>
          <p:nvPr>
            <p:ph type="ftr" sz="quarter" idx="11"/>
          </p:nvPr>
        </p:nvSpPr>
        <p:spPr/>
        <p:txBody>
          <a:bodyPr/>
          <a:lstStyle/>
          <a:p>
            <a:endParaRPr lang="en-US"/>
          </a:p>
        </p:txBody>
      </p:sp>
      <p:sp>
        <p:nvSpPr>
          <p:cNvPr id="4" name="Espaço Reservado para Número de Slide 3"/>
          <p:cNvSpPr>
            <a:spLocks noGrp="1"/>
          </p:cNvSpPr>
          <p:nvPr>
            <p:ph type="sldNum" sz="quarter" idx="12"/>
          </p:nvPr>
        </p:nvSpPr>
        <p:spPr>
          <a:xfrm>
            <a:off x="0" y="6248400"/>
            <a:ext cx="533400" cy="381000"/>
          </a:xfrm>
        </p:spPr>
        <p:txBody>
          <a:bodyPr/>
          <a:lstStyle>
            <a:lvl1pPr>
              <a:defRPr>
                <a:solidFill>
                  <a:schemeClr val="tx2"/>
                </a:solidFill>
              </a:defRPr>
            </a:lvl1pPr>
          </a:lstStyle>
          <a:p>
            <a:fld id="{09E6DE13-674F-4F0C-8D90-E0287AD22C3A}"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3050"/>
            <a:ext cx="8077200" cy="869950"/>
          </a:xfrm>
        </p:spPr>
        <p:txBody>
          <a:bodyPr anchor="ctr"/>
          <a:lstStyle>
            <a:lvl1pPr algn="l">
              <a:buNone/>
              <a:defRPr sz="4400" b="0"/>
            </a:lvl1p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493C6F31-DC1E-48AD-A9BE-F0D10A608A2C}" type="datetimeFigureOut">
              <a:rPr lang="en-US" smtClean="0"/>
              <a:t>11/8/2011</a:t>
            </a:fld>
            <a:endParaRPr lang="en-US"/>
          </a:p>
        </p:txBody>
      </p:sp>
      <p:sp>
        <p:nvSpPr>
          <p:cNvPr id="6" name="Espaço Reservado para Rodapé 5"/>
          <p:cNvSpPr>
            <a:spLocks noGrp="1"/>
          </p:cNvSpPr>
          <p:nvPr>
            <p:ph type="ftr" sz="quarter" idx="11"/>
          </p:nvPr>
        </p:nvSpPr>
        <p:spPr/>
        <p:txBody>
          <a:bodyPr/>
          <a:lstStyle/>
          <a:p>
            <a:endParaRPr lang="en-US"/>
          </a:p>
        </p:txBody>
      </p:sp>
      <p:sp>
        <p:nvSpPr>
          <p:cNvPr id="7" name="Espaço Reservado para Número de Slide 6"/>
          <p:cNvSpPr>
            <a:spLocks noGrp="1"/>
          </p:cNvSpPr>
          <p:nvPr>
            <p:ph type="sldNum" sz="quarter" idx="12"/>
          </p:nvPr>
        </p:nvSpPr>
        <p:spPr/>
        <p:txBody>
          <a:bodyPr/>
          <a:lstStyle>
            <a:lvl1pPr>
              <a:defRPr>
                <a:solidFill>
                  <a:srgbClr val="FFFFFF"/>
                </a:solidFill>
              </a:defRPr>
            </a:lvl1pPr>
          </a:lstStyle>
          <a:p>
            <a:fld id="{09E6DE13-674F-4F0C-8D90-E0287AD22C3A}" type="slidenum">
              <a:rPr lang="en-US" smtClean="0"/>
              <a:t>‹nº›</a:t>
            </a:fld>
            <a:endParaRPr lang="en-US"/>
          </a:p>
        </p:txBody>
      </p:sp>
      <p:sp>
        <p:nvSpPr>
          <p:cNvPr id="3" name="Espaço Reservado para Texto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9" name="Espaço Reservado para Conteúdo 8"/>
          <p:cNvSpPr>
            <a:spLocks noGrp="1"/>
          </p:cNvSpPr>
          <p:nvPr>
            <p:ph sz="quarter" idx="1"/>
          </p:nvPr>
        </p:nvSpPr>
        <p:spPr>
          <a:xfrm>
            <a:off x="2362200" y="1752600"/>
            <a:ext cx="6400800" cy="4419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3">
        <a:schemeClr val="bg2"/>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t-BR" smtClean="0"/>
              <a:t>Clique para editar os estilos do texto mestre</a:t>
            </a:r>
          </a:p>
        </p:txBody>
      </p:sp>
      <p:sp>
        <p:nvSpPr>
          <p:cNvPr id="8" name="Retângulo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t-BR" smtClean="0"/>
              <a:t>Clique para editar o estilo do título mestre</a:t>
            </a:r>
            <a:endParaRPr kumimoji="0" lang="en-US"/>
          </a:p>
        </p:txBody>
      </p:sp>
      <p:sp>
        <p:nvSpPr>
          <p:cNvPr id="11" name="Retângulo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ço Reservado para Data 11"/>
          <p:cNvSpPr>
            <a:spLocks noGrp="1"/>
          </p:cNvSpPr>
          <p:nvPr>
            <p:ph type="dt" sz="half" idx="10"/>
          </p:nvPr>
        </p:nvSpPr>
        <p:spPr>
          <a:xfrm>
            <a:off x="6248400" y="6248400"/>
            <a:ext cx="2667000" cy="365125"/>
          </a:xfrm>
        </p:spPr>
        <p:txBody>
          <a:bodyPr rtlCol="0"/>
          <a:lstStyle/>
          <a:p>
            <a:fld id="{493C6F31-DC1E-48AD-A9BE-F0D10A608A2C}" type="datetimeFigureOut">
              <a:rPr lang="en-US" smtClean="0"/>
              <a:t>11/8/2011</a:t>
            </a:fld>
            <a:endParaRPr lang="en-US"/>
          </a:p>
        </p:txBody>
      </p:sp>
      <p:sp>
        <p:nvSpPr>
          <p:cNvPr id="13" name="Espaço Reservado para Número de Slide 12"/>
          <p:cNvSpPr>
            <a:spLocks noGrp="1"/>
          </p:cNvSpPr>
          <p:nvPr>
            <p:ph type="sldNum" sz="quarter" idx="11"/>
          </p:nvPr>
        </p:nvSpPr>
        <p:spPr>
          <a:xfrm>
            <a:off x="0" y="4667249"/>
            <a:ext cx="1447800" cy="663578"/>
          </a:xfrm>
        </p:spPr>
        <p:txBody>
          <a:bodyPr rtlCol="0"/>
          <a:lstStyle>
            <a:lvl1pPr>
              <a:defRPr sz="2800"/>
            </a:lvl1pPr>
          </a:lstStyle>
          <a:p>
            <a:fld id="{09E6DE13-674F-4F0C-8D90-E0287AD22C3A}" type="slidenum">
              <a:rPr lang="en-US" smtClean="0"/>
              <a:t>‹nº›</a:t>
            </a:fld>
            <a:endParaRPr lang="en-US"/>
          </a:p>
        </p:txBody>
      </p:sp>
      <p:sp>
        <p:nvSpPr>
          <p:cNvPr id="14" name="Espaço Reservado para Rodapé 13"/>
          <p:cNvSpPr>
            <a:spLocks noGrp="1"/>
          </p:cNvSpPr>
          <p:nvPr>
            <p:ph type="ftr" sz="quarter" idx="12"/>
          </p:nvPr>
        </p:nvSpPr>
        <p:spPr>
          <a:xfrm>
            <a:off x="1600200" y="6248206"/>
            <a:ext cx="4572000" cy="365125"/>
          </a:xfrm>
        </p:spPr>
        <p:txBody>
          <a:bodyPr rtlCol="0"/>
          <a:lstStyle/>
          <a:p>
            <a:endParaRPr lang="en-US"/>
          </a:p>
        </p:txBody>
      </p:sp>
      <p:sp>
        <p:nvSpPr>
          <p:cNvPr id="3" name="Espaço Reservado para Imagem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t-BR" smtClean="0"/>
              <a:t>Clique no ícone para adicionar uma imagem</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609600" y="228600"/>
            <a:ext cx="8153400" cy="990600"/>
          </a:xfrm>
          <a:prstGeom prst="rect">
            <a:avLst/>
          </a:prstGeom>
        </p:spPr>
        <p:txBody>
          <a:bodyPr vert="horz" anchor="ctr">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93C6F31-DC1E-48AD-A9BE-F0D10A608A2C}" type="datetimeFigureOut">
              <a:rPr lang="en-US" smtClean="0"/>
              <a:t>11/8/2011</a:t>
            </a:fld>
            <a:endParaRPr lang="en-US"/>
          </a:p>
        </p:txBody>
      </p:sp>
      <p:sp>
        <p:nvSpPr>
          <p:cNvPr id="3" name="Espaço Reservado para Rodapé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tângulo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ço Reservado para Número de Slid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9E6DE13-674F-4F0C-8D90-E0287AD22C3A}"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Utilizando%20o%20SQL%20Monitor%20e%20o%20Performance%20Monitor%20juntos%20%5bSaveYouTube.com%5d.mp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err="1" smtClean="0"/>
              <a:t>Monitoramento</a:t>
            </a:r>
            <a:r>
              <a:rPr lang="en-US" dirty="0" smtClean="0"/>
              <a:t> SQL Server</a:t>
            </a:r>
            <a:endParaRPr lang="en-US" dirty="0"/>
          </a:p>
        </p:txBody>
      </p:sp>
      <p:sp>
        <p:nvSpPr>
          <p:cNvPr id="3" name="Subtítulo 2"/>
          <p:cNvSpPr>
            <a:spLocks noGrp="1"/>
          </p:cNvSpPr>
          <p:nvPr>
            <p:ph type="subTitle" idx="1"/>
          </p:nvPr>
        </p:nvSpPr>
        <p:spPr/>
        <p:txBody>
          <a:bodyPr/>
          <a:lstStyle/>
          <a:p>
            <a:r>
              <a:rPr lang="en-US" dirty="0" err="1" smtClean="0"/>
              <a:t>Lílian</a:t>
            </a:r>
            <a:r>
              <a:rPr lang="en-US" dirty="0" smtClean="0"/>
              <a:t> </a:t>
            </a:r>
            <a:r>
              <a:rPr lang="en-US" dirty="0" err="1" smtClean="0"/>
              <a:t>Simão</a:t>
            </a:r>
            <a:r>
              <a:rPr lang="en-US" dirty="0" smtClean="0"/>
              <a:t> Oliveira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Query Analyzer</a:t>
            </a:r>
            <a:endParaRPr lang="en-US" dirty="0"/>
          </a:p>
        </p:txBody>
      </p:sp>
      <p:sp>
        <p:nvSpPr>
          <p:cNvPr id="3" name="Espaço Reservado para Conteúdo 2"/>
          <p:cNvSpPr>
            <a:spLocks noGrp="1"/>
          </p:cNvSpPr>
          <p:nvPr>
            <p:ph sz="quarter" idx="1"/>
          </p:nvPr>
        </p:nvSpPr>
        <p:spPr/>
        <p:txBody>
          <a:bodyPr>
            <a:normAutofit fontScale="77500" lnSpcReduction="20000"/>
          </a:bodyPr>
          <a:lstStyle/>
          <a:p>
            <a:r>
              <a:rPr lang="pt-BR" dirty="0" smtClean="0"/>
              <a:t>Da mesma forma que o </a:t>
            </a:r>
            <a:r>
              <a:rPr lang="pt-BR" dirty="0" err="1" smtClean="0"/>
              <a:t>Profiler</a:t>
            </a:r>
            <a:r>
              <a:rPr lang="pt-BR" dirty="0" smtClean="0"/>
              <a:t>, o </a:t>
            </a:r>
            <a:r>
              <a:rPr lang="pt-BR" dirty="0" err="1" smtClean="0"/>
              <a:t>Query</a:t>
            </a:r>
            <a:r>
              <a:rPr lang="pt-BR" dirty="0" smtClean="0"/>
              <a:t> </a:t>
            </a:r>
            <a:r>
              <a:rPr lang="pt-BR" dirty="0" err="1" smtClean="0"/>
              <a:t>Analyzer</a:t>
            </a:r>
            <a:r>
              <a:rPr lang="pt-BR" dirty="0" smtClean="0"/>
              <a:t> é achado na pasta SQL Server no menu </a:t>
            </a:r>
            <a:r>
              <a:rPr lang="pt-BR" dirty="0" err="1" smtClean="0"/>
              <a:t>All</a:t>
            </a:r>
            <a:r>
              <a:rPr lang="pt-BR" dirty="0" smtClean="0"/>
              <a:t> </a:t>
            </a:r>
            <a:r>
              <a:rPr lang="pt-BR" dirty="0" err="1" smtClean="0"/>
              <a:t>Program</a:t>
            </a:r>
            <a:r>
              <a:rPr lang="pt-BR" dirty="0" smtClean="0"/>
              <a:t>. Também, será necessário completar o </a:t>
            </a:r>
            <a:r>
              <a:rPr lang="pt-BR" dirty="0" err="1" smtClean="0"/>
              <a:t>Connect</a:t>
            </a:r>
            <a:r>
              <a:rPr lang="pt-BR" dirty="0" smtClean="0"/>
              <a:t> para o diálogo SQL Server. Uma vez conectado, podemos passar para o nosso banco de dados, digitando o seguinte:</a:t>
            </a:r>
          </a:p>
          <a:p>
            <a:r>
              <a:rPr lang="pt-BR" dirty="0" smtClean="0"/>
              <a:t>use [</a:t>
            </a:r>
            <a:r>
              <a:rPr lang="pt-BR" dirty="0" err="1" smtClean="0"/>
              <a:t>databasename</a:t>
            </a:r>
            <a:r>
              <a:rPr lang="pt-BR" dirty="0" smtClean="0"/>
              <a:t>] A seguir, clicamos no botão play na barra de menu (ou realçamos o texto e pressionamos F5). Qualquer opção executará o SQL realçado.</a:t>
            </a:r>
          </a:p>
          <a:p>
            <a:r>
              <a:rPr lang="pt-BR" dirty="0" smtClean="0"/>
              <a:t>Em </a:t>
            </a:r>
            <a:r>
              <a:rPr lang="pt-BR" dirty="0" err="1" smtClean="0"/>
              <a:t>Profiler</a:t>
            </a:r>
            <a:r>
              <a:rPr lang="pt-BR" dirty="0" smtClean="0"/>
              <a:t> identificamos que a </a:t>
            </a:r>
            <a:r>
              <a:rPr lang="pt-BR" dirty="0" err="1" smtClean="0"/>
              <a:t>stored</a:t>
            </a:r>
            <a:r>
              <a:rPr lang="pt-BR" dirty="0" smtClean="0"/>
              <a:t> </a:t>
            </a:r>
            <a:r>
              <a:rPr lang="pt-BR" dirty="0" err="1" smtClean="0"/>
              <a:t>procedure</a:t>
            </a:r>
            <a:r>
              <a:rPr lang="pt-BR" dirty="0" smtClean="0"/>
              <a:t> </a:t>
            </a:r>
            <a:r>
              <a:rPr lang="pt-BR" dirty="0" err="1" smtClean="0"/>
              <a:t>cs_Sections_Get</a:t>
            </a:r>
            <a:r>
              <a:rPr lang="pt-BR" dirty="0" smtClean="0"/>
              <a:t> está lendo um volume extraordinariamente grande de dados - acima de 11,000 leituras! Podemos copiar o SQL trace do </a:t>
            </a:r>
            <a:r>
              <a:rPr lang="pt-BR" dirty="0" err="1" smtClean="0"/>
              <a:t>Profiler</a:t>
            </a:r>
            <a:r>
              <a:rPr lang="pt-BR" dirty="0" smtClean="0"/>
              <a:t> para o </a:t>
            </a:r>
            <a:r>
              <a:rPr lang="pt-BR" dirty="0" err="1" smtClean="0"/>
              <a:t>Query</a:t>
            </a:r>
            <a:r>
              <a:rPr lang="pt-BR" dirty="0" smtClean="0"/>
              <a:t> </a:t>
            </a:r>
            <a:r>
              <a:rPr lang="pt-BR" dirty="0" err="1" smtClean="0"/>
              <a:t>Analyzer</a:t>
            </a:r>
            <a:r>
              <a:rPr lang="pt-BR" dirty="0" smtClean="0"/>
              <a:t> e veremos então exatamente o que aquela consulta em particular está fazendo.</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Analisando</a:t>
            </a:r>
            <a:r>
              <a:rPr lang="en-US" dirty="0" smtClean="0"/>
              <a:t> </a:t>
            </a:r>
            <a:r>
              <a:rPr lang="en-US" dirty="0" err="1" smtClean="0"/>
              <a:t>uma</a:t>
            </a:r>
            <a:r>
              <a:rPr lang="en-US" dirty="0" smtClean="0"/>
              <a:t> </a:t>
            </a:r>
            <a:r>
              <a:rPr lang="en-US" dirty="0" err="1" smtClean="0"/>
              <a:t>consulta</a:t>
            </a:r>
            <a:endParaRPr lang="en-US" dirty="0"/>
          </a:p>
        </p:txBody>
      </p:sp>
      <p:sp>
        <p:nvSpPr>
          <p:cNvPr id="3" name="Espaço Reservado para Conteúdo 2"/>
          <p:cNvSpPr>
            <a:spLocks noGrp="1"/>
          </p:cNvSpPr>
          <p:nvPr>
            <p:ph sz="quarter" idx="1"/>
          </p:nvPr>
        </p:nvSpPr>
        <p:spPr/>
        <p:txBody>
          <a:bodyPr>
            <a:normAutofit/>
          </a:bodyPr>
          <a:lstStyle/>
          <a:p>
            <a:r>
              <a:rPr lang="pt-BR" dirty="0" smtClean="0"/>
              <a:t>Para rodar a consulta, primeiro colamos o conteúdo em </a:t>
            </a:r>
            <a:r>
              <a:rPr lang="pt-BR" dirty="0" err="1" smtClean="0"/>
              <a:t>Query</a:t>
            </a:r>
            <a:r>
              <a:rPr lang="pt-BR" dirty="0" smtClean="0"/>
              <a:t> </a:t>
            </a:r>
            <a:r>
              <a:rPr lang="pt-BR" dirty="0" err="1" smtClean="0"/>
              <a:t>Analyzer</a:t>
            </a:r>
            <a:r>
              <a:rPr lang="pt-BR" dirty="0" smtClean="0"/>
              <a:t> e a seguir selecionamos </a:t>
            </a:r>
            <a:r>
              <a:rPr lang="pt-BR" dirty="0" err="1" smtClean="0"/>
              <a:t>Query</a:t>
            </a:r>
            <a:r>
              <a:rPr lang="pt-BR" dirty="0" smtClean="0"/>
              <a:t> | Show </a:t>
            </a:r>
            <a:r>
              <a:rPr lang="pt-BR" dirty="0" err="1" smtClean="0"/>
              <a:t>Execution</a:t>
            </a:r>
            <a:r>
              <a:rPr lang="pt-BR" dirty="0" smtClean="0"/>
              <a:t> </a:t>
            </a:r>
            <a:r>
              <a:rPr lang="pt-BR" dirty="0" err="1" smtClean="0"/>
              <a:t>Plan</a:t>
            </a:r>
            <a:r>
              <a:rPr lang="pt-BR" dirty="0" smtClean="0"/>
              <a:t> na barra de ferramentas. Em seguida, realçamos o SQL e pressionamos F5 para executá-lo</a:t>
            </a:r>
            <a:r>
              <a:rPr lang="pt-BR" dirty="0" smtClean="0"/>
              <a:t>..</a:t>
            </a:r>
            <a:endParaRPr lang="pt-BR" dirty="0" smtClean="0"/>
          </a:p>
          <a:p>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2743199" y="3505200"/>
            <a:ext cx="5861539" cy="33528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Analisando</a:t>
            </a:r>
            <a:r>
              <a:rPr lang="en-US" dirty="0" smtClean="0"/>
              <a:t> </a:t>
            </a:r>
            <a:r>
              <a:rPr lang="en-US" dirty="0" err="1" smtClean="0"/>
              <a:t>uma</a:t>
            </a:r>
            <a:r>
              <a:rPr lang="en-US" dirty="0" smtClean="0"/>
              <a:t> </a:t>
            </a:r>
            <a:r>
              <a:rPr lang="en-US" dirty="0" err="1" smtClean="0"/>
              <a:t>consulta</a:t>
            </a:r>
            <a:endParaRPr lang="en-US" dirty="0"/>
          </a:p>
        </p:txBody>
      </p:sp>
      <p:sp>
        <p:nvSpPr>
          <p:cNvPr id="3" name="Espaço Reservado para Conteúdo 2"/>
          <p:cNvSpPr>
            <a:spLocks noGrp="1"/>
          </p:cNvSpPr>
          <p:nvPr>
            <p:ph sz="quarter" idx="1"/>
          </p:nvPr>
        </p:nvSpPr>
        <p:spPr>
          <a:xfrm>
            <a:off x="612648" y="1600200"/>
            <a:ext cx="8153400" cy="4953000"/>
          </a:xfrm>
        </p:spPr>
        <p:txBody>
          <a:bodyPr>
            <a:normAutofit fontScale="55000" lnSpcReduction="20000"/>
          </a:bodyPr>
          <a:lstStyle/>
          <a:p>
            <a:r>
              <a:rPr lang="pt-BR" dirty="0" smtClean="0"/>
              <a:t>Logo </a:t>
            </a:r>
            <a:r>
              <a:rPr lang="pt-BR" dirty="0" smtClean="0"/>
              <a:t>abaixo da consulta SQL que foi executada encontramos a grade de resultados que mostra o que foi retornado pela consulta. Neste caso foram retornados dois </a:t>
            </a:r>
            <a:r>
              <a:rPr lang="pt-BR" dirty="0" err="1" smtClean="0"/>
              <a:t>resultsets</a:t>
            </a:r>
            <a:r>
              <a:rPr lang="pt-BR" dirty="0" smtClean="0"/>
              <a:t>. O primeiro é uma lista de </a:t>
            </a:r>
            <a:r>
              <a:rPr lang="pt-BR" dirty="0" err="1" smtClean="0"/>
              <a:t>Sections</a:t>
            </a:r>
            <a:r>
              <a:rPr lang="pt-BR" dirty="0" smtClean="0"/>
              <a:t> (</a:t>
            </a:r>
            <a:r>
              <a:rPr lang="pt-BR" dirty="0" err="1" smtClean="0"/>
              <a:t>forums</a:t>
            </a:r>
            <a:r>
              <a:rPr lang="pt-BR" dirty="0" smtClean="0"/>
              <a:t>) e o segundo é um conjunto de permissões. O </a:t>
            </a:r>
            <a:r>
              <a:rPr lang="pt-BR" dirty="0" err="1" smtClean="0"/>
              <a:t>Community</a:t>
            </a:r>
            <a:r>
              <a:rPr lang="pt-BR" dirty="0" smtClean="0"/>
              <a:t> Server usa um sistema de permissões </a:t>
            </a:r>
            <a:r>
              <a:rPr lang="pt-BR" dirty="0" err="1" smtClean="0"/>
              <a:t>role-based</a:t>
            </a:r>
            <a:r>
              <a:rPr lang="pt-BR" dirty="0" smtClean="0"/>
              <a:t> para controlar o que os usuários podem ou não fazer dentro do sistema. Sempre que uma lista de </a:t>
            </a:r>
            <a:r>
              <a:rPr lang="pt-BR" dirty="0" err="1" smtClean="0"/>
              <a:t>Sections</a:t>
            </a:r>
            <a:r>
              <a:rPr lang="pt-BR" dirty="0" smtClean="0"/>
              <a:t> é recuperada, o sistema também refresca a lista de permissões para as mesmas.</a:t>
            </a:r>
          </a:p>
          <a:p>
            <a:r>
              <a:rPr lang="pt-BR" dirty="0" smtClean="0"/>
              <a:t>No canto inferior direito do </a:t>
            </a:r>
            <a:r>
              <a:rPr lang="pt-BR" dirty="0" err="1" smtClean="0"/>
              <a:t>Query</a:t>
            </a:r>
            <a:r>
              <a:rPr lang="pt-BR" dirty="0" smtClean="0"/>
              <a:t> </a:t>
            </a:r>
            <a:r>
              <a:rPr lang="pt-BR" dirty="0" err="1" smtClean="0"/>
              <a:t>Analyzer</a:t>
            </a:r>
            <a:r>
              <a:rPr lang="pt-BR" dirty="0" smtClean="0"/>
              <a:t> vemos o texto: "5430 </a:t>
            </a:r>
            <a:r>
              <a:rPr lang="pt-BR" dirty="0" err="1" smtClean="0"/>
              <a:t>rows</a:t>
            </a:r>
            <a:r>
              <a:rPr lang="pt-BR" dirty="0" smtClean="0"/>
              <a:t>". Isto indica o número total de linhas retornadas. Neste procedimento, havia uma falha na lógica de permissões que faria o sistema retornar uma lista equivalente à soma do total dos roles multiplicada pelo total de </a:t>
            </a:r>
            <a:r>
              <a:rPr lang="pt-BR" dirty="0" err="1" smtClean="0"/>
              <a:t>sections</a:t>
            </a:r>
            <a:r>
              <a:rPr lang="pt-BR" dirty="0" smtClean="0"/>
              <a:t>. No caso de forums.asp.net, há 29 roles únicos e 181 </a:t>
            </a:r>
            <a:r>
              <a:rPr lang="pt-BR" dirty="0" err="1" smtClean="0"/>
              <a:t>sections</a:t>
            </a:r>
            <a:r>
              <a:rPr lang="pt-BR" dirty="0" smtClean="0"/>
              <a:t>, o que equivale a 5,249 linhas. Somando as 181 linhas retornadas pelo primeiro </a:t>
            </a:r>
            <a:r>
              <a:rPr lang="pt-BR" dirty="0" err="1" smtClean="0"/>
              <a:t>resultset</a:t>
            </a:r>
            <a:r>
              <a:rPr lang="pt-BR" dirty="0" smtClean="0"/>
              <a:t> teremos um total geral de 5,430 linhas retornadas.</a:t>
            </a:r>
          </a:p>
          <a:p>
            <a:r>
              <a:rPr lang="pt-BR" dirty="0" smtClean="0"/>
              <a:t>Obviamente são muitas linhas. Na realidade, usando o </a:t>
            </a:r>
            <a:r>
              <a:rPr lang="pt-BR" dirty="0" err="1" smtClean="0"/>
              <a:t>Profiler</a:t>
            </a:r>
            <a:r>
              <a:rPr lang="pt-BR" dirty="0" smtClean="0"/>
              <a:t> e o </a:t>
            </a:r>
            <a:r>
              <a:rPr lang="pt-BR" dirty="0" err="1" smtClean="0"/>
              <a:t>Query</a:t>
            </a:r>
            <a:r>
              <a:rPr lang="pt-BR" dirty="0" smtClean="0"/>
              <a:t> </a:t>
            </a:r>
            <a:r>
              <a:rPr lang="pt-BR" dirty="0" err="1" smtClean="0"/>
              <a:t>Analyzer</a:t>
            </a:r>
            <a:r>
              <a:rPr lang="pt-BR" dirty="0" smtClean="0"/>
              <a:t>, esta </a:t>
            </a:r>
            <a:r>
              <a:rPr lang="pt-BR" dirty="0" err="1" smtClean="0"/>
              <a:t>Query</a:t>
            </a:r>
            <a:r>
              <a:rPr lang="pt-BR" dirty="0" smtClean="0"/>
              <a:t> particular foi otimizada para retornar menos de 250 registros - reduzindo a duração total para menos de 100 </a:t>
            </a:r>
            <a:r>
              <a:rPr lang="pt-BR" dirty="0" err="1" smtClean="0"/>
              <a:t>ms</a:t>
            </a:r>
            <a:r>
              <a:rPr lang="pt-BR" dirty="0" smtClean="0"/>
              <a:t>.</a:t>
            </a:r>
          </a:p>
          <a:p>
            <a:r>
              <a:rPr lang="pt-BR" dirty="0" smtClean="0"/>
              <a:t>Além de rodar consultas, o </a:t>
            </a:r>
            <a:r>
              <a:rPr lang="pt-BR" dirty="0" err="1" smtClean="0"/>
              <a:t>Query</a:t>
            </a:r>
            <a:r>
              <a:rPr lang="pt-BR" dirty="0" smtClean="0"/>
              <a:t> </a:t>
            </a:r>
            <a:r>
              <a:rPr lang="pt-BR" dirty="0" err="1" smtClean="0"/>
              <a:t>Analyzer</a:t>
            </a:r>
            <a:r>
              <a:rPr lang="pt-BR" dirty="0" smtClean="0"/>
              <a:t> nos permite analisá-las. Verificamos que a exibição do plano de execução foi habilitada antes de executar o SQL. O plano provê um diagrama visual de como SQL Server está executando a consulta, que índices utiliza e outros dados que podem nos ajudar a otimizar índices ou outros dados requeridos pelo SQL Server para aumentar o desempenho das consultas.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Espaço Reservado para Conteúdo 2"/>
          <p:cNvSpPr>
            <a:spLocks noGrp="1"/>
          </p:cNvSpPr>
          <p:nvPr>
            <p:ph sz="quarter" idx="1"/>
          </p:nvPr>
        </p:nvSpPr>
        <p:spPr>
          <a:xfrm>
            <a:off x="612648" y="1600200"/>
            <a:ext cx="3654552" cy="5029200"/>
          </a:xfrm>
        </p:spPr>
        <p:txBody>
          <a:bodyPr>
            <a:normAutofit fontScale="77500" lnSpcReduction="20000"/>
          </a:bodyPr>
          <a:lstStyle/>
          <a:p>
            <a:r>
              <a:rPr lang="pt-BR" dirty="0" smtClean="0"/>
              <a:t>A Figura </a:t>
            </a:r>
            <a:r>
              <a:rPr lang="pt-BR" dirty="0" smtClean="0"/>
              <a:t>ao lado </a:t>
            </a:r>
            <a:r>
              <a:rPr lang="pt-BR" dirty="0" smtClean="0"/>
              <a:t>mostra cada consulta executada, o plano de execução, os índices usados, os </a:t>
            </a:r>
            <a:r>
              <a:rPr lang="pt-BR" dirty="0" err="1" smtClean="0"/>
              <a:t>joins</a:t>
            </a:r>
            <a:r>
              <a:rPr lang="pt-BR" dirty="0" smtClean="0"/>
              <a:t> e o volume de dados retornado em cada operação. Até mesmo as setas entre cada item têm significado: a espessura da seta é uma indicação visual de quantos dados foram retornados pela operação; isto é, uma consulta mal ajustada, teria muitas setas grossas, indicando operações que estão retornando provavelmente muitos dados.</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4114800" y="1676400"/>
            <a:ext cx="4762500" cy="44958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Espaço Reservado para Conteúdo 2"/>
          <p:cNvSpPr>
            <a:spLocks noGrp="1"/>
          </p:cNvSpPr>
          <p:nvPr>
            <p:ph sz="quarter" idx="1"/>
          </p:nvPr>
        </p:nvSpPr>
        <p:spPr/>
        <p:txBody>
          <a:bodyPr>
            <a:normAutofit fontScale="85000" lnSpcReduction="20000"/>
          </a:bodyPr>
          <a:lstStyle/>
          <a:p>
            <a:r>
              <a:rPr lang="pt-BR" dirty="0" smtClean="0"/>
              <a:t>O Application Center </a:t>
            </a:r>
            <a:r>
              <a:rPr lang="pt-BR" dirty="0" err="1" smtClean="0"/>
              <a:t>Test</a:t>
            </a:r>
            <a:r>
              <a:rPr lang="pt-BR" dirty="0" smtClean="0"/>
              <a:t>, o SQL Server </a:t>
            </a:r>
            <a:r>
              <a:rPr lang="pt-BR" dirty="0" err="1" smtClean="0"/>
              <a:t>Profiler</a:t>
            </a:r>
            <a:r>
              <a:rPr lang="pt-BR" dirty="0" smtClean="0"/>
              <a:t> e o SQL Server </a:t>
            </a:r>
            <a:r>
              <a:rPr lang="pt-BR" dirty="0" err="1" smtClean="0"/>
              <a:t>Query</a:t>
            </a:r>
            <a:r>
              <a:rPr lang="pt-BR" dirty="0" smtClean="0"/>
              <a:t> </a:t>
            </a:r>
            <a:r>
              <a:rPr lang="pt-BR" dirty="0" err="1" smtClean="0"/>
              <a:t>Analyzer</a:t>
            </a:r>
            <a:r>
              <a:rPr lang="pt-BR" dirty="0" smtClean="0"/>
              <a:t> são algumas das ferramentas mais poderosas para fazer o ajuste fino do desempenho de aplicações ASP.NET ou SQL Server. Estas ferramentas não só deveriam fazer parte do "cinto de ferramenta" dos desenvolvedores, como também deveriam ser usadas habitualmente para inspecionar o desempenho global das aplicações. Freqüentemente os desenvolvedores estão preocupados em otimizar rotinas dentro do código, no entanto estariam utilizando melhor seu tempo, dedicando-se a eliminar ou otimizar comunicações </a:t>
            </a:r>
            <a:r>
              <a:rPr lang="pt-BR" dirty="0" err="1" smtClean="0"/>
              <a:t>cross-process</a:t>
            </a:r>
            <a:r>
              <a:rPr lang="pt-BR" dirty="0" smtClean="0"/>
              <a:t>, tais como chamadas a banco de dados</a:t>
            </a:r>
            <a:r>
              <a:rPr lang="pt-BR" dirty="0" smtClean="0"/>
              <a:t>.</a:t>
            </a:r>
          </a:p>
          <a:p>
            <a:r>
              <a:rPr lang="pt-BR" dirty="0" smtClean="0"/>
              <a:t>Fonte: http://msdn.microsoft.com/pt-br/library/cc580638.</a:t>
            </a:r>
            <a:r>
              <a:rPr lang="pt-BR" dirty="0" err="1" smtClean="0"/>
              <a:t>aspx</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SQL Monitor e </a:t>
            </a:r>
            <a:r>
              <a:rPr lang="en-US" dirty="0" err="1" smtClean="0"/>
              <a:t>Performace</a:t>
            </a:r>
            <a:r>
              <a:rPr lang="en-US" dirty="0" smtClean="0"/>
              <a:t> Monitor</a:t>
            </a:r>
            <a:endParaRPr lang="en-US" dirty="0"/>
          </a:p>
        </p:txBody>
      </p:sp>
      <p:sp>
        <p:nvSpPr>
          <p:cNvPr id="3" name="Espaço Reservado para Conteúdo 2"/>
          <p:cNvSpPr>
            <a:spLocks noGrp="1"/>
          </p:cNvSpPr>
          <p:nvPr>
            <p:ph sz="quarter" idx="1"/>
          </p:nvPr>
        </p:nvSpPr>
        <p:spPr/>
        <p:txBody>
          <a:bodyPr/>
          <a:lstStyle/>
          <a:p>
            <a:pPr>
              <a:buNone/>
            </a:pPr>
            <a:r>
              <a:rPr lang="en-US" dirty="0" err="1" smtClean="0"/>
              <a:t>Fonte</a:t>
            </a:r>
            <a:r>
              <a:rPr lang="en-US" smtClean="0"/>
              <a:t>: http://sqlbrasil.blogspot.com/2010/02/video-aula-utilizando-sql-profiler-e-o.html </a:t>
            </a:r>
            <a:endParaRPr lang="en-US" dirty="0"/>
          </a:p>
        </p:txBody>
      </p:sp>
      <p:sp>
        <p:nvSpPr>
          <p:cNvPr id="4" name="Retângulo 3">
            <a:hlinkClick r:id="rId2" action="ppaction://hlinkfile"/>
          </p:cNvPr>
          <p:cNvSpPr/>
          <p:nvPr/>
        </p:nvSpPr>
        <p:spPr>
          <a:xfrm>
            <a:off x="2819400" y="2895600"/>
            <a:ext cx="3810000" cy="2667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Ferramentas</a:t>
            </a:r>
            <a:r>
              <a:rPr lang="en-US" dirty="0" smtClean="0"/>
              <a:t> </a:t>
            </a:r>
            <a:r>
              <a:rPr lang="en-US" dirty="0" err="1" smtClean="0"/>
              <a:t>que</a:t>
            </a:r>
            <a:r>
              <a:rPr lang="en-US" dirty="0" smtClean="0"/>
              <a:t> </a:t>
            </a:r>
            <a:r>
              <a:rPr lang="en-US" dirty="0" err="1" smtClean="0"/>
              <a:t>auxiliam</a:t>
            </a:r>
            <a:r>
              <a:rPr lang="en-US" dirty="0" smtClean="0"/>
              <a:t> o </a:t>
            </a:r>
            <a:r>
              <a:rPr lang="en-US" dirty="0" err="1" smtClean="0"/>
              <a:t>monitoramento</a:t>
            </a:r>
            <a:endParaRPr lang="en-US" dirty="0"/>
          </a:p>
        </p:txBody>
      </p:sp>
      <p:sp>
        <p:nvSpPr>
          <p:cNvPr id="3" name="Espaço Reservado para Conteúdo 2"/>
          <p:cNvSpPr>
            <a:spLocks noGrp="1"/>
          </p:cNvSpPr>
          <p:nvPr>
            <p:ph sz="quarter" idx="1"/>
          </p:nvPr>
        </p:nvSpPr>
        <p:spPr/>
        <p:txBody>
          <a:bodyPr>
            <a:normAutofit fontScale="92500" lnSpcReduction="10000"/>
          </a:bodyPr>
          <a:lstStyle/>
          <a:p>
            <a:r>
              <a:rPr lang="en-US" dirty="0" smtClean="0"/>
              <a:t>O SQL Server Management Studio </a:t>
            </a:r>
            <a:r>
              <a:rPr lang="en-US" dirty="0" err="1" smtClean="0"/>
              <a:t>fornece</a:t>
            </a:r>
            <a:r>
              <a:rPr lang="en-US" dirty="0" smtClean="0"/>
              <a:t> </a:t>
            </a:r>
            <a:r>
              <a:rPr lang="en-US" dirty="0" err="1" smtClean="0"/>
              <a:t>várias</a:t>
            </a:r>
            <a:r>
              <a:rPr lang="en-US" dirty="0" smtClean="0"/>
              <a:t> </a:t>
            </a:r>
            <a:r>
              <a:rPr lang="en-US" dirty="0" err="1" smtClean="0"/>
              <a:t>ferramentas</a:t>
            </a:r>
            <a:r>
              <a:rPr lang="en-US" dirty="0" smtClean="0"/>
              <a:t> </a:t>
            </a:r>
            <a:r>
              <a:rPr lang="en-US" dirty="0" err="1" smtClean="0"/>
              <a:t>para</a:t>
            </a:r>
            <a:r>
              <a:rPr lang="en-US" dirty="0" smtClean="0"/>
              <a:t> </a:t>
            </a:r>
            <a:r>
              <a:rPr lang="en-US" dirty="0" err="1" smtClean="0"/>
              <a:t>auxiliar</a:t>
            </a:r>
            <a:r>
              <a:rPr lang="en-US" dirty="0" smtClean="0"/>
              <a:t> o </a:t>
            </a:r>
            <a:r>
              <a:rPr lang="en-US" dirty="0" err="1" smtClean="0"/>
              <a:t>processo</a:t>
            </a:r>
            <a:r>
              <a:rPr lang="en-US" dirty="0" smtClean="0"/>
              <a:t> de </a:t>
            </a:r>
            <a:r>
              <a:rPr lang="en-US" dirty="0" err="1" smtClean="0"/>
              <a:t>desempenho</a:t>
            </a:r>
            <a:r>
              <a:rPr lang="en-US" dirty="0" smtClean="0"/>
              <a:t> de </a:t>
            </a:r>
            <a:r>
              <a:rPr lang="en-US" dirty="0" err="1" smtClean="0"/>
              <a:t>aplicação</a:t>
            </a:r>
            <a:r>
              <a:rPr lang="en-US" dirty="0" smtClean="0"/>
              <a:t>. As </a:t>
            </a:r>
            <a:r>
              <a:rPr lang="en-US" dirty="0" err="1" smtClean="0"/>
              <a:t>consultas</a:t>
            </a:r>
            <a:r>
              <a:rPr lang="en-US" dirty="0" smtClean="0"/>
              <a:t> e </a:t>
            </a:r>
            <a:r>
              <a:rPr lang="en-US" dirty="0" err="1" smtClean="0"/>
              <a:t>os</a:t>
            </a:r>
            <a:r>
              <a:rPr lang="en-US" dirty="0" smtClean="0"/>
              <a:t> </a:t>
            </a:r>
            <a:r>
              <a:rPr lang="en-US" dirty="0" err="1" smtClean="0"/>
              <a:t>procedimentos</a:t>
            </a:r>
            <a:r>
              <a:rPr lang="en-US" dirty="0" smtClean="0"/>
              <a:t> </a:t>
            </a:r>
            <a:r>
              <a:rPr lang="en-US" dirty="0" err="1" smtClean="0"/>
              <a:t>armazenados</a:t>
            </a:r>
            <a:r>
              <a:rPr lang="en-US" dirty="0" smtClean="0"/>
              <a:t> </a:t>
            </a:r>
            <a:r>
              <a:rPr lang="en-US" dirty="0" err="1" smtClean="0"/>
              <a:t>podem</a:t>
            </a:r>
            <a:r>
              <a:rPr lang="en-US" dirty="0" smtClean="0"/>
              <a:t> ser </a:t>
            </a:r>
            <a:r>
              <a:rPr lang="en-US" dirty="0" err="1" smtClean="0"/>
              <a:t>desenvolvidos</a:t>
            </a:r>
            <a:r>
              <a:rPr lang="en-US" dirty="0" smtClean="0"/>
              <a:t> e </a:t>
            </a:r>
            <a:r>
              <a:rPr lang="en-US" dirty="0" err="1" smtClean="0"/>
              <a:t>testados</a:t>
            </a:r>
            <a:r>
              <a:rPr lang="en-US" dirty="0" smtClean="0"/>
              <a:t> </a:t>
            </a:r>
            <a:r>
              <a:rPr lang="en-US" dirty="0" err="1" smtClean="0"/>
              <a:t>usando</a:t>
            </a:r>
            <a:r>
              <a:rPr lang="en-US" dirty="0" smtClean="0"/>
              <a:t> o Query Editor </a:t>
            </a:r>
            <a:r>
              <a:rPr lang="en-US" dirty="0" err="1" smtClean="0"/>
              <a:t>integrado</a:t>
            </a:r>
            <a:r>
              <a:rPr lang="en-US" dirty="0" smtClean="0"/>
              <a:t>, </a:t>
            </a:r>
            <a:r>
              <a:rPr lang="en-US" dirty="0" err="1" smtClean="0"/>
              <a:t>que</a:t>
            </a:r>
            <a:r>
              <a:rPr lang="en-US" dirty="0" smtClean="0"/>
              <a:t> </a:t>
            </a:r>
            <a:r>
              <a:rPr lang="en-US" dirty="0" err="1" smtClean="0"/>
              <a:t>substitui</a:t>
            </a:r>
            <a:r>
              <a:rPr lang="en-US" dirty="0" smtClean="0"/>
              <a:t> o SQL Server Query Analyzer.</a:t>
            </a:r>
          </a:p>
          <a:p>
            <a:r>
              <a:rPr lang="en-US" dirty="0" err="1" smtClean="0"/>
              <a:t>Mais</a:t>
            </a:r>
            <a:r>
              <a:rPr lang="en-US" dirty="0" smtClean="0"/>
              <a:t> </a:t>
            </a:r>
            <a:r>
              <a:rPr lang="en-US" dirty="0" err="1" smtClean="0"/>
              <a:t>análises</a:t>
            </a:r>
            <a:r>
              <a:rPr lang="en-US" dirty="0" smtClean="0"/>
              <a:t> </a:t>
            </a:r>
            <a:r>
              <a:rPr lang="en-US" dirty="0" err="1" smtClean="0"/>
              <a:t>podem</a:t>
            </a:r>
            <a:r>
              <a:rPr lang="en-US" dirty="0" smtClean="0"/>
              <a:t> ser </a:t>
            </a:r>
            <a:r>
              <a:rPr lang="en-US" dirty="0" err="1" smtClean="0"/>
              <a:t>feitas</a:t>
            </a:r>
            <a:r>
              <a:rPr lang="en-US" dirty="0" smtClean="0"/>
              <a:t> </a:t>
            </a:r>
            <a:r>
              <a:rPr lang="en-US" dirty="0" err="1" smtClean="0"/>
              <a:t>usando</a:t>
            </a:r>
            <a:r>
              <a:rPr lang="en-US" dirty="0" smtClean="0"/>
              <a:t> o SQL Server Profiler. </a:t>
            </a:r>
          </a:p>
          <a:p>
            <a:r>
              <a:rPr lang="en-US" dirty="0" smtClean="0"/>
              <a:t>As </a:t>
            </a:r>
            <a:r>
              <a:rPr lang="en-US" dirty="0" err="1" smtClean="0"/>
              <a:t>recomendações</a:t>
            </a:r>
            <a:r>
              <a:rPr lang="en-US" dirty="0" smtClean="0"/>
              <a:t> de </a:t>
            </a:r>
            <a:r>
              <a:rPr lang="en-US" dirty="0" err="1" smtClean="0"/>
              <a:t>ajuste</a:t>
            </a:r>
            <a:r>
              <a:rPr lang="en-US" dirty="0" smtClean="0"/>
              <a:t> de </a:t>
            </a:r>
            <a:r>
              <a:rPr lang="en-US" dirty="0" err="1" smtClean="0"/>
              <a:t>banco</a:t>
            </a:r>
            <a:r>
              <a:rPr lang="en-US" dirty="0" smtClean="0"/>
              <a:t> de dados </a:t>
            </a:r>
            <a:r>
              <a:rPr lang="en-US" dirty="0" err="1" smtClean="0"/>
              <a:t>são</a:t>
            </a:r>
            <a:r>
              <a:rPr lang="en-US" dirty="0" smtClean="0"/>
              <a:t> </a:t>
            </a:r>
            <a:r>
              <a:rPr lang="en-US" dirty="0" err="1" smtClean="0"/>
              <a:t>fornecidas</a:t>
            </a:r>
            <a:r>
              <a:rPr lang="en-US" dirty="0" smtClean="0"/>
              <a:t> </a:t>
            </a:r>
            <a:r>
              <a:rPr lang="en-US" dirty="0" err="1" smtClean="0"/>
              <a:t>por</a:t>
            </a:r>
            <a:r>
              <a:rPr lang="en-US" dirty="0" smtClean="0"/>
              <a:t> </a:t>
            </a:r>
            <a:r>
              <a:rPr lang="en-US" dirty="0" err="1" smtClean="0"/>
              <a:t>uma</a:t>
            </a:r>
            <a:r>
              <a:rPr lang="en-US" dirty="0" smtClean="0"/>
              <a:t> </a:t>
            </a:r>
            <a:r>
              <a:rPr lang="en-US" dirty="0" err="1" smtClean="0"/>
              <a:t>terceira</a:t>
            </a:r>
            <a:r>
              <a:rPr lang="en-US" dirty="0" smtClean="0"/>
              <a:t> </a:t>
            </a:r>
            <a:r>
              <a:rPr lang="en-US" dirty="0" err="1" smtClean="0"/>
              <a:t>ferramenta</a:t>
            </a:r>
            <a:r>
              <a:rPr lang="en-US" dirty="0" smtClean="0"/>
              <a:t>, o Database Tuning Advisor.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Query Editor</a:t>
            </a:r>
            <a:endParaRPr lang="en-US" dirty="0"/>
          </a:p>
        </p:txBody>
      </p:sp>
      <p:sp>
        <p:nvSpPr>
          <p:cNvPr id="3" name="Espaço Reservado para Conteúdo 2"/>
          <p:cNvSpPr>
            <a:spLocks noGrp="1"/>
          </p:cNvSpPr>
          <p:nvPr>
            <p:ph sz="quarter" idx="1"/>
          </p:nvPr>
        </p:nvSpPr>
        <p:spPr/>
        <p:txBody>
          <a:bodyPr/>
          <a:lstStyle/>
          <a:p>
            <a:r>
              <a:rPr lang="en-US" dirty="0" err="1" smtClean="0"/>
              <a:t>Fornece</a:t>
            </a:r>
            <a:r>
              <a:rPr lang="en-US" dirty="0" smtClean="0"/>
              <a:t> </a:t>
            </a:r>
            <a:r>
              <a:rPr lang="en-US" dirty="0" err="1" smtClean="0"/>
              <a:t>uma</a:t>
            </a:r>
            <a:r>
              <a:rPr lang="en-US" dirty="0" smtClean="0"/>
              <a:t> interface </a:t>
            </a:r>
            <a:r>
              <a:rPr lang="en-US" dirty="0" err="1" smtClean="0"/>
              <a:t>gráfica</a:t>
            </a:r>
            <a:r>
              <a:rPr lang="en-US" dirty="0" smtClean="0"/>
              <a:t> com o </a:t>
            </a:r>
            <a:r>
              <a:rPr lang="en-US" dirty="0" err="1" smtClean="0"/>
              <a:t>usuário</a:t>
            </a:r>
            <a:r>
              <a:rPr lang="en-US" dirty="0" smtClean="0"/>
              <a:t> simples </a:t>
            </a:r>
            <a:r>
              <a:rPr lang="en-US" dirty="0" err="1" smtClean="0"/>
              <a:t>para</a:t>
            </a:r>
            <a:r>
              <a:rPr lang="en-US" dirty="0" smtClean="0"/>
              <a:t> </a:t>
            </a:r>
            <a:r>
              <a:rPr lang="en-US" dirty="0" err="1" smtClean="0"/>
              <a:t>executar</a:t>
            </a:r>
            <a:r>
              <a:rPr lang="en-US" dirty="0" smtClean="0"/>
              <a:t> </a:t>
            </a:r>
            <a:r>
              <a:rPr lang="en-US" dirty="0" err="1" smtClean="0"/>
              <a:t>consultas</a:t>
            </a:r>
            <a:r>
              <a:rPr lang="en-US" dirty="0" smtClean="0"/>
              <a:t> SQL e </a:t>
            </a:r>
            <a:r>
              <a:rPr lang="en-US" dirty="0" err="1" smtClean="0"/>
              <a:t>ver</a:t>
            </a:r>
            <a:r>
              <a:rPr lang="en-US" dirty="0" smtClean="0"/>
              <a:t> </a:t>
            </a:r>
            <a:r>
              <a:rPr lang="en-US" dirty="0" err="1" smtClean="0"/>
              <a:t>os</a:t>
            </a:r>
            <a:r>
              <a:rPr lang="en-US" dirty="0" smtClean="0"/>
              <a:t> </a:t>
            </a:r>
            <a:r>
              <a:rPr lang="en-US" dirty="0" err="1" smtClean="0"/>
              <a:t>resultados</a:t>
            </a:r>
            <a:r>
              <a:rPr lang="en-US" dirty="0" smtClean="0"/>
              <a:t>.</a:t>
            </a:r>
          </a:p>
          <a:p>
            <a:r>
              <a:rPr lang="en-US" dirty="0" err="1" smtClean="0"/>
              <a:t>Oferece</a:t>
            </a:r>
            <a:r>
              <a:rPr lang="en-US" dirty="0" smtClean="0"/>
              <a:t>, </a:t>
            </a:r>
            <a:r>
              <a:rPr lang="en-US" dirty="0" err="1" smtClean="0"/>
              <a:t>também</a:t>
            </a:r>
            <a:r>
              <a:rPr lang="en-US" dirty="0" smtClean="0"/>
              <a:t>, </a:t>
            </a:r>
            <a:r>
              <a:rPr lang="en-US" dirty="0" err="1" smtClean="0"/>
              <a:t>uma</a:t>
            </a:r>
            <a:r>
              <a:rPr lang="en-US" dirty="0" smtClean="0"/>
              <a:t> </a:t>
            </a:r>
            <a:r>
              <a:rPr lang="en-US" dirty="0" err="1" smtClean="0"/>
              <a:t>representação</a:t>
            </a:r>
            <a:r>
              <a:rPr lang="en-US" dirty="0" smtClean="0"/>
              <a:t> </a:t>
            </a:r>
            <a:r>
              <a:rPr lang="en-US" dirty="0" err="1" smtClean="0"/>
              <a:t>gráfica</a:t>
            </a:r>
            <a:r>
              <a:rPr lang="en-US" dirty="0" smtClean="0"/>
              <a:t> do </a:t>
            </a:r>
            <a:r>
              <a:rPr lang="en-US" dirty="0" err="1" smtClean="0"/>
              <a:t>showplan</a:t>
            </a:r>
            <a:r>
              <a:rPr lang="en-US" dirty="0" smtClean="0"/>
              <a:t>, as </a:t>
            </a:r>
            <a:r>
              <a:rPr lang="en-US" dirty="0" err="1" smtClean="0"/>
              <a:t>etapas</a:t>
            </a:r>
            <a:r>
              <a:rPr lang="en-US" dirty="0" smtClean="0"/>
              <a:t> </a:t>
            </a:r>
            <a:r>
              <a:rPr lang="en-US" dirty="0" err="1" smtClean="0"/>
              <a:t>escolhidas</a:t>
            </a:r>
            <a:r>
              <a:rPr lang="en-US" dirty="0" smtClean="0"/>
              <a:t> </a:t>
            </a:r>
            <a:r>
              <a:rPr lang="en-US" dirty="0" err="1" smtClean="0"/>
              <a:t>pelo</a:t>
            </a:r>
            <a:r>
              <a:rPr lang="en-US" dirty="0" smtClean="0"/>
              <a:t> </a:t>
            </a:r>
            <a:r>
              <a:rPr lang="en-US" dirty="0" err="1" smtClean="0"/>
              <a:t>otimizador</a:t>
            </a:r>
            <a:r>
              <a:rPr lang="en-US" dirty="0" smtClean="0"/>
              <a:t> </a:t>
            </a:r>
            <a:r>
              <a:rPr lang="en-US" dirty="0" err="1" smtClean="0"/>
              <a:t>para</a:t>
            </a:r>
            <a:r>
              <a:rPr lang="en-US" dirty="0" smtClean="0"/>
              <a:t> a </a:t>
            </a:r>
            <a:r>
              <a:rPr lang="en-US" dirty="0" err="1" smtClean="0"/>
              <a:t>execução</a:t>
            </a:r>
            <a:r>
              <a:rPr lang="en-US" dirty="0" smtClean="0"/>
              <a:t> das </a:t>
            </a:r>
            <a:r>
              <a:rPr lang="en-US" dirty="0" err="1" smtClean="0"/>
              <a:t>consultas</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Query Editor</a:t>
            </a:r>
            <a:endParaRPr lang="en-US" dirty="0"/>
          </a:p>
        </p:txBody>
      </p:sp>
      <p:sp>
        <p:nvSpPr>
          <p:cNvPr id="3" name="Espaço Reservado para Conteúdo 2"/>
          <p:cNvSpPr>
            <a:spLocks noGrp="1"/>
          </p:cNvSpPr>
          <p:nvPr>
            <p:ph sz="quarter" idx="1"/>
          </p:nvPr>
        </p:nvSpPr>
        <p:spPr/>
        <p:txBody>
          <a:bodyPr/>
          <a:lstStyle/>
          <a:p>
            <a:r>
              <a:rPr lang="en-US" dirty="0" smtClean="0"/>
              <a:t>Um </a:t>
            </a:r>
            <a:r>
              <a:rPr lang="en-US" dirty="0" err="1" smtClean="0"/>
              <a:t>administrador</a:t>
            </a:r>
            <a:r>
              <a:rPr lang="en-US" dirty="0" smtClean="0"/>
              <a:t> </a:t>
            </a:r>
            <a:r>
              <a:rPr lang="en-US" dirty="0" err="1" smtClean="0"/>
              <a:t>pode</a:t>
            </a:r>
            <a:r>
              <a:rPr lang="en-US" dirty="0" smtClean="0"/>
              <a:t> </a:t>
            </a:r>
            <a:r>
              <a:rPr lang="en-US" dirty="0" err="1" smtClean="0"/>
              <a:t>usar</a:t>
            </a:r>
            <a:r>
              <a:rPr lang="en-US" dirty="0" smtClean="0"/>
              <a:t> </a:t>
            </a:r>
            <a:r>
              <a:rPr lang="en-US" dirty="0" err="1" smtClean="0"/>
              <a:t>para</a:t>
            </a:r>
            <a:r>
              <a:rPr lang="en-US" dirty="0" smtClean="0"/>
              <a:t>:</a:t>
            </a:r>
          </a:p>
          <a:p>
            <a:pPr lvl="1"/>
            <a:r>
              <a:rPr lang="en-US" dirty="0" err="1" smtClean="0"/>
              <a:t>Analisar</a:t>
            </a:r>
            <a:r>
              <a:rPr lang="en-US" dirty="0" smtClean="0"/>
              <a:t> </a:t>
            </a:r>
            <a:r>
              <a:rPr lang="en-US" dirty="0" err="1" smtClean="0"/>
              <a:t>consultas</a:t>
            </a:r>
            <a:r>
              <a:rPr lang="en-US" dirty="0" smtClean="0"/>
              <a:t>: O query editor </a:t>
            </a:r>
            <a:r>
              <a:rPr lang="en-US" dirty="0" err="1" smtClean="0"/>
              <a:t>pode</a:t>
            </a:r>
            <a:r>
              <a:rPr lang="en-US" dirty="0" smtClean="0"/>
              <a:t> </a:t>
            </a:r>
            <a:r>
              <a:rPr lang="en-US" dirty="0" err="1" smtClean="0"/>
              <a:t>mostrar</a:t>
            </a:r>
            <a:r>
              <a:rPr lang="en-US" dirty="0" smtClean="0"/>
              <a:t> um </a:t>
            </a:r>
            <a:r>
              <a:rPr lang="en-US" dirty="0" err="1" smtClean="0"/>
              <a:t>plano</a:t>
            </a:r>
            <a:r>
              <a:rPr lang="en-US" dirty="0" smtClean="0"/>
              <a:t> de </a:t>
            </a:r>
            <a:r>
              <a:rPr lang="en-US" dirty="0" err="1" smtClean="0"/>
              <a:t>execução</a:t>
            </a:r>
            <a:r>
              <a:rPr lang="en-US" dirty="0" smtClean="0"/>
              <a:t> </a:t>
            </a:r>
            <a:r>
              <a:rPr lang="en-US" dirty="0" err="1" smtClean="0"/>
              <a:t>gráfico</a:t>
            </a:r>
            <a:r>
              <a:rPr lang="en-US" dirty="0" smtClean="0"/>
              <a:t> </a:t>
            </a:r>
            <a:r>
              <a:rPr lang="en-US" dirty="0" err="1" smtClean="0"/>
              <a:t>ou</a:t>
            </a:r>
            <a:r>
              <a:rPr lang="en-US" dirty="0" smtClean="0"/>
              <a:t> textual </a:t>
            </a:r>
            <a:r>
              <a:rPr lang="en-US" dirty="0" err="1" smtClean="0"/>
              <a:t>para</a:t>
            </a:r>
            <a:r>
              <a:rPr lang="en-US" dirty="0" smtClean="0"/>
              <a:t> </a:t>
            </a:r>
            <a:r>
              <a:rPr lang="en-US" dirty="0" err="1" smtClean="0"/>
              <a:t>qualquer</a:t>
            </a:r>
            <a:r>
              <a:rPr lang="en-US" dirty="0" smtClean="0"/>
              <a:t> </a:t>
            </a:r>
            <a:r>
              <a:rPr lang="en-US" dirty="0" err="1" smtClean="0"/>
              <a:t>consulta</a:t>
            </a:r>
            <a:r>
              <a:rPr lang="en-US" dirty="0" smtClean="0"/>
              <a:t>, </a:t>
            </a:r>
            <a:r>
              <a:rPr lang="en-US" dirty="0" err="1" smtClean="0"/>
              <a:t>bem</a:t>
            </a:r>
            <a:r>
              <a:rPr lang="en-US" dirty="0" smtClean="0"/>
              <a:t> </a:t>
            </a:r>
            <a:r>
              <a:rPr lang="en-US" dirty="0" err="1" smtClean="0"/>
              <a:t>como</a:t>
            </a:r>
            <a:r>
              <a:rPr lang="en-US" dirty="0" smtClean="0"/>
              <a:t> </a:t>
            </a:r>
            <a:r>
              <a:rPr lang="en-US" dirty="0" err="1" smtClean="0"/>
              <a:t>exibir</a:t>
            </a:r>
            <a:r>
              <a:rPr lang="en-US" dirty="0" smtClean="0"/>
              <a:t> </a:t>
            </a:r>
            <a:r>
              <a:rPr lang="en-US" dirty="0" err="1" smtClean="0"/>
              <a:t>estatísticas</a:t>
            </a:r>
            <a:r>
              <a:rPr lang="en-US" dirty="0" smtClean="0"/>
              <a:t> </a:t>
            </a:r>
            <a:r>
              <a:rPr lang="en-US" dirty="0" err="1" smtClean="0"/>
              <a:t>referentes</a:t>
            </a:r>
            <a:r>
              <a:rPr lang="en-US" dirty="0" smtClean="0"/>
              <a:t> </a:t>
            </a:r>
            <a:r>
              <a:rPr lang="en-US" dirty="0" err="1" smtClean="0"/>
              <a:t>ao</a:t>
            </a:r>
            <a:r>
              <a:rPr lang="en-US" dirty="0" smtClean="0"/>
              <a:t> tempo e </a:t>
            </a:r>
            <a:r>
              <a:rPr lang="en-US" dirty="0" err="1" smtClean="0"/>
              <a:t>recursos</a:t>
            </a:r>
            <a:r>
              <a:rPr lang="en-US" dirty="0" smtClean="0"/>
              <a:t> </a:t>
            </a:r>
            <a:r>
              <a:rPr lang="en-US" dirty="0" err="1" smtClean="0"/>
              <a:t>necessários</a:t>
            </a:r>
            <a:r>
              <a:rPr lang="en-US" dirty="0" smtClean="0"/>
              <a:t> </a:t>
            </a:r>
            <a:r>
              <a:rPr lang="en-US" dirty="0" err="1" smtClean="0"/>
              <a:t>para</a:t>
            </a:r>
            <a:r>
              <a:rPr lang="en-US" dirty="0" smtClean="0"/>
              <a:t> </a:t>
            </a:r>
            <a:r>
              <a:rPr lang="en-US" dirty="0" err="1" smtClean="0"/>
              <a:t>executar</a:t>
            </a:r>
            <a:r>
              <a:rPr lang="en-US" dirty="0" smtClean="0"/>
              <a:t> </a:t>
            </a:r>
            <a:r>
              <a:rPr lang="en-US" dirty="0" err="1" smtClean="0"/>
              <a:t>qualquer</a:t>
            </a:r>
            <a:r>
              <a:rPr lang="en-US" dirty="0" smtClean="0"/>
              <a:t> </a:t>
            </a:r>
            <a:r>
              <a:rPr lang="en-US" dirty="0" err="1" smtClean="0"/>
              <a:t>consulta</a:t>
            </a:r>
            <a:endParaRPr lang="en-US" dirty="0" smtClean="0"/>
          </a:p>
          <a:p>
            <a:pPr lvl="1"/>
            <a:r>
              <a:rPr lang="en-US" dirty="0" err="1" smtClean="0"/>
              <a:t>Formatar</a:t>
            </a:r>
            <a:r>
              <a:rPr lang="en-US" dirty="0" smtClean="0"/>
              <a:t> </a:t>
            </a:r>
            <a:r>
              <a:rPr lang="en-US" dirty="0" err="1" smtClean="0"/>
              <a:t>consultas</a:t>
            </a:r>
            <a:r>
              <a:rPr lang="en-US" dirty="0" smtClean="0"/>
              <a:t> SQL</a:t>
            </a:r>
          </a:p>
          <a:p>
            <a:pPr lvl="1"/>
            <a:r>
              <a:rPr lang="en-US" dirty="0" err="1" smtClean="0"/>
              <a:t>Usar</a:t>
            </a:r>
            <a:r>
              <a:rPr lang="en-US" dirty="0" smtClean="0"/>
              <a:t> </a:t>
            </a:r>
            <a:r>
              <a:rPr lang="en-US" dirty="0" err="1" smtClean="0"/>
              <a:t>modelos</a:t>
            </a:r>
            <a:r>
              <a:rPr lang="en-US" dirty="0" smtClean="0"/>
              <a:t> </a:t>
            </a:r>
            <a:r>
              <a:rPr lang="en-US" dirty="0" err="1" smtClean="0"/>
              <a:t>para</a:t>
            </a:r>
            <a:r>
              <a:rPr lang="en-US" dirty="0" smtClean="0"/>
              <a:t> </a:t>
            </a:r>
            <a:r>
              <a:rPr lang="en-US" dirty="0" err="1" smtClean="0"/>
              <a:t>procedimentos</a:t>
            </a:r>
            <a:r>
              <a:rPr lang="en-US" dirty="0" smtClean="0"/>
              <a:t> </a:t>
            </a:r>
            <a:r>
              <a:rPr lang="en-US" dirty="0" err="1" smtClean="0"/>
              <a:t>armazenados</a:t>
            </a:r>
            <a:r>
              <a:rPr lang="en-US" dirty="0" smtClean="0"/>
              <a:t>,  </a:t>
            </a:r>
            <a:r>
              <a:rPr lang="en-US" dirty="0" err="1" smtClean="0"/>
              <a:t>funções</a:t>
            </a:r>
            <a:r>
              <a:rPr lang="en-US" dirty="0" smtClean="0"/>
              <a:t> e </a:t>
            </a:r>
            <a:r>
              <a:rPr lang="en-US" dirty="0" err="1" smtClean="0"/>
              <a:t>instruções</a:t>
            </a:r>
            <a:r>
              <a:rPr lang="en-US" dirty="0" smtClean="0"/>
              <a:t> SQL </a:t>
            </a:r>
            <a:r>
              <a:rPr lang="en-US" dirty="0" err="1" smtClean="0"/>
              <a:t>básicas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SQL Profiler</a:t>
            </a:r>
            <a:endParaRPr lang="en-US" dirty="0"/>
          </a:p>
        </p:txBody>
      </p:sp>
      <p:sp>
        <p:nvSpPr>
          <p:cNvPr id="3" name="Espaço Reservado para Conteúdo 2"/>
          <p:cNvSpPr>
            <a:spLocks noGrp="1"/>
          </p:cNvSpPr>
          <p:nvPr>
            <p:ph sz="quarter" idx="1"/>
          </p:nvPr>
        </p:nvSpPr>
        <p:spPr/>
        <p:txBody>
          <a:bodyPr>
            <a:normAutofit lnSpcReduction="10000"/>
          </a:bodyPr>
          <a:lstStyle/>
          <a:p>
            <a:r>
              <a:rPr lang="en-US" dirty="0" smtClean="0"/>
              <a:t>É um </a:t>
            </a:r>
            <a:r>
              <a:rPr lang="en-US" dirty="0" err="1" smtClean="0"/>
              <a:t>utilitário</a:t>
            </a:r>
            <a:r>
              <a:rPr lang="en-US" dirty="0" smtClean="0"/>
              <a:t> </a:t>
            </a:r>
            <a:r>
              <a:rPr lang="en-US" dirty="0" err="1" smtClean="0"/>
              <a:t>gráfico</a:t>
            </a:r>
            <a:r>
              <a:rPr lang="en-US" dirty="0" smtClean="0"/>
              <a:t> </a:t>
            </a:r>
            <a:r>
              <a:rPr lang="en-US" dirty="0" err="1" smtClean="0"/>
              <a:t>que</a:t>
            </a:r>
            <a:r>
              <a:rPr lang="en-US" dirty="0" smtClean="0"/>
              <a:t> </a:t>
            </a:r>
            <a:r>
              <a:rPr lang="en-US" dirty="0" err="1" smtClean="0"/>
              <a:t>permite</a:t>
            </a:r>
            <a:r>
              <a:rPr lang="en-US" dirty="0" smtClean="0"/>
              <a:t> </a:t>
            </a:r>
            <a:r>
              <a:rPr lang="en-US" dirty="0" err="1" smtClean="0"/>
              <a:t>monitorar</a:t>
            </a:r>
            <a:r>
              <a:rPr lang="en-US" dirty="0" smtClean="0"/>
              <a:t> e registrar </a:t>
            </a:r>
            <a:r>
              <a:rPr lang="en-US" dirty="0" err="1" smtClean="0"/>
              <a:t>atividades</a:t>
            </a:r>
            <a:r>
              <a:rPr lang="en-US" dirty="0" smtClean="0"/>
              <a:t> de BD do SQL Server.</a:t>
            </a:r>
          </a:p>
          <a:p>
            <a:r>
              <a:rPr lang="en-US" dirty="0" err="1" smtClean="0"/>
              <a:t>Pode</a:t>
            </a:r>
            <a:r>
              <a:rPr lang="en-US" dirty="0" smtClean="0"/>
              <a:t> </a:t>
            </a:r>
            <a:r>
              <a:rPr lang="en-US" dirty="0" err="1" smtClean="0"/>
              <a:t>exibir</a:t>
            </a:r>
            <a:r>
              <a:rPr lang="en-US" dirty="0" smtClean="0"/>
              <a:t> </a:t>
            </a:r>
            <a:r>
              <a:rPr lang="en-US" dirty="0" err="1" smtClean="0"/>
              <a:t>todas</a:t>
            </a:r>
            <a:r>
              <a:rPr lang="en-US" dirty="0" smtClean="0"/>
              <a:t> as </a:t>
            </a:r>
            <a:r>
              <a:rPr lang="en-US" dirty="0" err="1" smtClean="0"/>
              <a:t>atividades</a:t>
            </a:r>
            <a:r>
              <a:rPr lang="en-US" dirty="0" smtClean="0"/>
              <a:t> do </a:t>
            </a:r>
            <a:r>
              <a:rPr lang="en-US" dirty="0" err="1" smtClean="0"/>
              <a:t>servidor</a:t>
            </a:r>
            <a:r>
              <a:rPr lang="en-US" dirty="0" smtClean="0"/>
              <a:t> </a:t>
            </a:r>
            <a:r>
              <a:rPr lang="en-US" dirty="0" err="1" smtClean="0"/>
              <a:t>em</a:t>
            </a:r>
            <a:r>
              <a:rPr lang="en-US" dirty="0" smtClean="0"/>
              <a:t> tempo real, </a:t>
            </a:r>
            <a:r>
              <a:rPr lang="en-US" dirty="0" err="1" smtClean="0"/>
              <a:t>ou</a:t>
            </a:r>
            <a:r>
              <a:rPr lang="en-US" dirty="0" smtClean="0"/>
              <a:t> </a:t>
            </a:r>
            <a:r>
              <a:rPr lang="en-US" dirty="0" err="1" smtClean="0"/>
              <a:t>pode</a:t>
            </a:r>
            <a:r>
              <a:rPr lang="en-US" dirty="0" smtClean="0"/>
              <a:t> </a:t>
            </a:r>
            <a:r>
              <a:rPr lang="en-US" dirty="0" err="1" smtClean="0"/>
              <a:t>criar</a:t>
            </a:r>
            <a:r>
              <a:rPr lang="en-US" dirty="0" smtClean="0"/>
              <a:t> </a:t>
            </a:r>
            <a:r>
              <a:rPr lang="en-US" dirty="0" err="1" smtClean="0"/>
              <a:t>filtros</a:t>
            </a:r>
            <a:r>
              <a:rPr lang="en-US" dirty="0" smtClean="0"/>
              <a:t> </a:t>
            </a:r>
            <a:r>
              <a:rPr lang="en-US" dirty="0" err="1" smtClean="0"/>
              <a:t>que</a:t>
            </a:r>
            <a:r>
              <a:rPr lang="en-US" dirty="0" smtClean="0"/>
              <a:t> </a:t>
            </a:r>
            <a:r>
              <a:rPr lang="en-US" dirty="0" err="1" smtClean="0"/>
              <a:t>focalizam</a:t>
            </a:r>
            <a:r>
              <a:rPr lang="en-US" dirty="0" smtClean="0"/>
              <a:t> as </a:t>
            </a:r>
            <a:r>
              <a:rPr lang="en-US" dirty="0" err="1" smtClean="0"/>
              <a:t>ações</a:t>
            </a:r>
            <a:r>
              <a:rPr lang="en-US" dirty="0" smtClean="0"/>
              <a:t> de </a:t>
            </a:r>
            <a:r>
              <a:rPr lang="en-US" dirty="0" err="1" smtClean="0"/>
              <a:t>determinados</a:t>
            </a:r>
            <a:r>
              <a:rPr lang="en-US" dirty="0" smtClean="0"/>
              <a:t> </a:t>
            </a:r>
            <a:r>
              <a:rPr lang="en-US" dirty="0" err="1" smtClean="0"/>
              <a:t>usuários</a:t>
            </a:r>
            <a:r>
              <a:rPr lang="en-US" dirty="0" smtClean="0"/>
              <a:t>, </a:t>
            </a:r>
            <a:r>
              <a:rPr lang="en-US" dirty="0" err="1" smtClean="0"/>
              <a:t>aplicações</a:t>
            </a:r>
            <a:r>
              <a:rPr lang="en-US" dirty="0" smtClean="0"/>
              <a:t> </a:t>
            </a:r>
            <a:r>
              <a:rPr lang="en-US" dirty="0" err="1" smtClean="0"/>
              <a:t>ou</a:t>
            </a:r>
            <a:r>
              <a:rPr lang="en-US" dirty="0" smtClean="0"/>
              <a:t> </a:t>
            </a:r>
            <a:r>
              <a:rPr lang="en-US" dirty="0" err="1" smtClean="0"/>
              <a:t>tipos</a:t>
            </a:r>
            <a:r>
              <a:rPr lang="en-US" dirty="0" smtClean="0"/>
              <a:t> de </a:t>
            </a:r>
            <a:r>
              <a:rPr lang="en-US" dirty="0" err="1" smtClean="0"/>
              <a:t>comandos</a:t>
            </a:r>
            <a:r>
              <a:rPr lang="en-US" dirty="0" smtClean="0"/>
              <a:t>.</a:t>
            </a:r>
          </a:p>
          <a:p>
            <a:r>
              <a:rPr lang="en-US" dirty="0" err="1" smtClean="0"/>
              <a:t>Pode</a:t>
            </a:r>
            <a:r>
              <a:rPr lang="en-US" dirty="0" smtClean="0"/>
              <a:t> </a:t>
            </a:r>
            <a:r>
              <a:rPr lang="en-US" dirty="0" err="1" smtClean="0"/>
              <a:t>exibir</a:t>
            </a:r>
            <a:r>
              <a:rPr lang="en-US" dirty="0" smtClean="0"/>
              <a:t> dados de </a:t>
            </a:r>
            <a:r>
              <a:rPr lang="en-US" dirty="0" err="1" smtClean="0"/>
              <a:t>desempenho</a:t>
            </a:r>
            <a:r>
              <a:rPr lang="en-US" dirty="0" smtClean="0"/>
              <a:t> </a:t>
            </a:r>
            <a:r>
              <a:rPr lang="en-US" dirty="0" err="1" smtClean="0"/>
              <a:t>indicando</a:t>
            </a:r>
            <a:r>
              <a:rPr lang="en-US" dirty="0" smtClean="0"/>
              <a:t> o tempo </a:t>
            </a:r>
            <a:r>
              <a:rPr lang="en-US" dirty="0" err="1" smtClean="0"/>
              <a:t>que</a:t>
            </a:r>
            <a:r>
              <a:rPr lang="en-US" dirty="0" smtClean="0"/>
              <a:t> a </a:t>
            </a:r>
            <a:r>
              <a:rPr lang="en-US" dirty="0" err="1" smtClean="0"/>
              <a:t>consulta</a:t>
            </a:r>
            <a:r>
              <a:rPr lang="en-US" dirty="0" smtClean="0"/>
              <a:t> </a:t>
            </a:r>
            <a:r>
              <a:rPr lang="en-US" dirty="0" err="1" smtClean="0"/>
              <a:t>levou</a:t>
            </a:r>
            <a:r>
              <a:rPr lang="en-US" dirty="0" smtClean="0"/>
              <a:t> </a:t>
            </a:r>
            <a:r>
              <a:rPr lang="en-US" dirty="0" err="1" smtClean="0"/>
              <a:t>para</a:t>
            </a:r>
            <a:r>
              <a:rPr lang="en-US" dirty="0" smtClean="0"/>
              <a:t> ser </a:t>
            </a:r>
            <a:r>
              <a:rPr lang="en-US" dirty="0" err="1" smtClean="0"/>
              <a:t>executada</a:t>
            </a:r>
            <a:r>
              <a:rPr lang="en-US" dirty="0" smtClean="0"/>
              <a:t>, quanta CPU e </a:t>
            </a:r>
            <a:r>
              <a:rPr lang="en-US" dirty="0" err="1" smtClean="0"/>
              <a:t>E</a:t>
            </a:r>
            <a:r>
              <a:rPr lang="en-US" dirty="0" smtClean="0"/>
              <a:t>/S </a:t>
            </a:r>
            <a:r>
              <a:rPr lang="en-US" dirty="0" err="1" smtClean="0"/>
              <a:t>foram</a:t>
            </a:r>
            <a:r>
              <a:rPr lang="en-US" dirty="0" smtClean="0"/>
              <a:t> </a:t>
            </a:r>
            <a:r>
              <a:rPr lang="en-US" dirty="0" err="1" smtClean="0"/>
              <a:t>necessárias</a:t>
            </a:r>
            <a:r>
              <a:rPr lang="en-US" dirty="0" smtClean="0"/>
              <a:t> e o </a:t>
            </a:r>
            <a:r>
              <a:rPr lang="en-US" dirty="0" err="1" smtClean="0"/>
              <a:t>plano</a:t>
            </a:r>
            <a:r>
              <a:rPr lang="en-US" dirty="0" smtClean="0"/>
              <a:t> de </a:t>
            </a:r>
            <a:r>
              <a:rPr lang="en-US" dirty="0" err="1" smtClean="0"/>
              <a:t>execução</a:t>
            </a:r>
            <a:r>
              <a:rPr lang="en-US" dirty="0" smtClean="0"/>
              <a:t> </a:t>
            </a:r>
            <a:r>
              <a:rPr lang="en-US" dirty="0" err="1" smtClean="0"/>
              <a:t>que</a:t>
            </a:r>
            <a:r>
              <a:rPr lang="en-US" dirty="0" smtClean="0"/>
              <a:t> a </a:t>
            </a:r>
            <a:r>
              <a:rPr lang="en-US" dirty="0" err="1" smtClean="0"/>
              <a:t>consulta</a:t>
            </a:r>
            <a:r>
              <a:rPr lang="en-US" dirty="0" smtClean="0"/>
              <a:t> </a:t>
            </a:r>
            <a:r>
              <a:rPr lang="en-US" dirty="0" err="1" smtClean="0"/>
              <a:t>usou</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SQL Profiler</a:t>
            </a:r>
            <a:endParaRPr lang="en-US" dirty="0"/>
          </a:p>
        </p:txBody>
      </p:sp>
      <p:sp>
        <p:nvSpPr>
          <p:cNvPr id="3" name="Espaço Reservado para Conteúdo 2"/>
          <p:cNvSpPr>
            <a:spLocks noGrp="1"/>
          </p:cNvSpPr>
          <p:nvPr>
            <p:ph sz="quarter" idx="1"/>
          </p:nvPr>
        </p:nvSpPr>
        <p:spPr/>
        <p:txBody>
          <a:bodyPr>
            <a:normAutofit/>
          </a:bodyPr>
          <a:lstStyle/>
          <a:p>
            <a:r>
              <a:rPr lang="en-US" dirty="0" err="1" smtClean="0"/>
              <a:t>Permite</a:t>
            </a:r>
            <a:r>
              <a:rPr lang="en-US" dirty="0" smtClean="0"/>
              <a:t> </a:t>
            </a:r>
            <a:r>
              <a:rPr lang="en-US" dirty="0" err="1" smtClean="0"/>
              <a:t>monitorar</a:t>
            </a:r>
            <a:r>
              <a:rPr lang="en-US" dirty="0" smtClean="0"/>
              <a:t> </a:t>
            </a:r>
            <a:r>
              <a:rPr lang="en-US" dirty="0" err="1" smtClean="0"/>
              <a:t>cada</a:t>
            </a:r>
            <a:r>
              <a:rPr lang="en-US" dirty="0" smtClean="0"/>
              <a:t> </a:t>
            </a:r>
            <a:r>
              <a:rPr lang="en-US" dirty="0" err="1" smtClean="0"/>
              <a:t>instrução</a:t>
            </a:r>
            <a:r>
              <a:rPr lang="en-US" dirty="0" smtClean="0"/>
              <a:t> </a:t>
            </a:r>
            <a:r>
              <a:rPr lang="en-US" dirty="0" err="1" smtClean="0"/>
              <a:t>executada</a:t>
            </a:r>
            <a:r>
              <a:rPr lang="en-US" dirty="0" smtClean="0"/>
              <a:t> </a:t>
            </a:r>
            <a:r>
              <a:rPr lang="en-US" dirty="0" err="1" smtClean="0"/>
              <a:t>como</a:t>
            </a:r>
            <a:r>
              <a:rPr lang="en-US" dirty="0" smtClean="0"/>
              <a:t> parte de um </a:t>
            </a:r>
            <a:r>
              <a:rPr lang="en-US" dirty="0" err="1" smtClean="0"/>
              <a:t>procedimento</a:t>
            </a:r>
            <a:r>
              <a:rPr lang="en-US" dirty="0" smtClean="0"/>
              <a:t> </a:t>
            </a:r>
            <a:r>
              <a:rPr lang="en-US" dirty="0" err="1" smtClean="0"/>
              <a:t>armazenado</a:t>
            </a:r>
            <a:r>
              <a:rPr lang="en-US" dirty="0" smtClean="0"/>
              <a:t>, </a:t>
            </a:r>
            <a:r>
              <a:rPr lang="en-US" dirty="0" err="1" smtClean="0"/>
              <a:t>cada</a:t>
            </a:r>
            <a:r>
              <a:rPr lang="en-US" dirty="0" smtClean="0"/>
              <a:t> </a:t>
            </a:r>
            <a:r>
              <a:rPr lang="en-US" dirty="0" err="1" smtClean="0"/>
              <a:t>operação</a:t>
            </a:r>
            <a:r>
              <a:rPr lang="en-US" dirty="0" smtClean="0"/>
              <a:t> de </a:t>
            </a:r>
            <a:r>
              <a:rPr lang="en-US" dirty="0" err="1" smtClean="0"/>
              <a:t>modificação</a:t>
            </a:r>
            <a:r>
              <a:rPr lang="en-US" dirty="0" smtClean="0"/>
              <a:t> de dados, </a:t>
            </a:r>
            <a:r>
              <a:rPr lang="en-US" dirty="0" err="1" smtClean="0"/>
              <a:t>cada</a:t>
            </a:r>
            <a:r>
              <a:rPr lang="en-US" dirty="0" smtClean="0"/>
              <a:t> </a:t>
            </a:r>
            <a:r>
              <a:rPr lang="en-US" dirty="0" err="1" smtClean="0"/>
              <a:t>bloqueio</a:t>
            </a:r>
            <a:r>
              <a:rPr lang="en-US" dirty="0" smtClean="0"/>
              <a:t> </a:t>
            </a:r>
            <a:r>
              <a:rPr lang="en-US" dirty="0" err="1" smtClean="0"/>
              <a:t>adquirido</a:t>
            </a:r>
            <a:r>
              <a:rPr lang="en-US" dirty="0" smtClean="0"/>
              <a:t> </a:t>
            </a:r>
            <a:r>
              <a:rPr lang="en-US" dirty="0" err="1" smtClean="0"/>
              <a:t>ou</a:t>
            </a:r>
            <a:r>
              <a:rPr lang="en-US" dirty="0" smtClean="0"/>
              <a:t> </a:t>
            </a:r>
            <a:r>
              <a:rPr lang="en-US" dirty="0" err="1" smtClean="0"/>
              <a:t>liberado</a:t>
            </a:r>
            <a:r>
              <a:rPr lang="en-US" dirty="0" smtClean="0"/>
              <a:t>, </a:t>
            </a:r>
            <a:r>
              <a:rPr lang="en-US" dirty="0" err="1" smtClean="0"/>
              <a:t>ou</a:t>
            </a:r>
            <a:r>
              <a:rPr lang="en-US" dirty="0" smtClean="0"/>
              <a:t> </a:t>
            </a:r>
            <a:r>
              <a:rPr lang="en-US" dirty="0" err="1" smtClean="0"/>
              <a:t>cada</a:t>
            </a:r>
            <a:r>
              <a:rPr lang="en-US" dirty="0" smtClean="0"/>
              <a:t> </a:t>
            </a:r>
            <a:r>
              <a:rPr lang="en-US" dirty="0" err="1" smtClean="0"/>
              <a:t>corrência</a:t>
            </a:r>
            <a:r>
              <a:rPr lang="en-US" dirty="0" smtClean="0"/>
              <a:t> de um </a:t>
            </a:r>
            <a:r>
              <a:rPr lang="en-US" dirty="0" err="1" smtClean="0"/>
              <a:t>arquivo</a:t>
            </a:r>
            <a:r>
              <a:rPr lang="en-US" dirty="0" smtClean="0"/>
              <a:t> de B.D. crescendo </a:t>
            </a:r>
            <a:r>
              <a:rPr lang="en-US" dirty="0" err="1" smtClean="0"/>
              <a:t>automaticamente</a:t>
            </a:r>
            <a:r>
              <a:rPr lang="en-US" dirty="0" smtClean="0"/>
              <a:t>.</a:t>
            </a:r>
          </a:p>
          <a:p>
            <a:r>
              <a:rPr lang="en-US" dirty="0" smtClean="0"/>
              <a:t>O SQL Server divide a </a:t>
            </a:r>
            <a:r>
              <a:rPr lang="en-US" dirty="0" err="1" smtClean="0"/>
              <a:t>funcionalidade</a:t>
            </a:r>
            <a:r>
              <a:rPr lang="en-US" dirty="0" smtClean="0"/>
              <a:t> de </a:t>
            </a:r>
            <a:r>
              <a:rPr lang="en-US" dirty="0" err="1" smtClean="0"/>
              <a:t>rastreamento</a:t>
            </a:r>
            <a:r>
              <a:rPr lang="en-US" dirty="0" smtClean="0"/>
              <a:t> </a:t>
            </a:r>
            <a:r>
              <a:rPr lang="en-US" dirty="0" err="1" smtClean="0"/>
              <a:t>em</a:t>
            </a:r>
            <a:r>
              <a:rPr lang="en-US" dirty="0" smtClean="0"/>
              <a:t> 2 </a:t>
            </a:r>
            <a:r>
              <a:rPr lang="en-US" dirty="0" err="1" smtClean="0"/>
              <a:t>componentes</a:t>
            </a:r>
            <a:r>
              <a:rPr lang="en-US" dirty="0" smtClean="0"/>
              <a:t>:</a:t>
            </a:r>
          </a:p>
          <a:p>
            <a:pPr lvl="1"/>
            <a:r>
              <a:rPr lang="en-US" dirty="0" smtClean="0"/>
              <a:t>Do </a:t>
            </a:r>
            <a:r>
              <a:rPr lang="en-US" dirty="0" err="1" smtClean="0"/>
              <a:t>cliente</a:t>
            </a:r>
            <a:r>
              <a:rPr lang="en-US" dirty="0" smtClean="0"/>
              <a:t> – o SQL Profile </a:t>
            </a:r>
            <a:r>
              <a:rPr lang="en-US" dirty="0" err="1" smtClean="0"/>
              <a:t>suporta</a:t>
            </a:r>
            <a:r>
              <a:rPr lang="en-US" dirty="0" smtClean="0"/>
              <a:t> </a:t>
            </a:r>
            <a:r>
              <a:rPr lang="en-US" dirty="0" err="1" smtClean="0"/>
              <a:t>esse</a:t>
            </a:r>
            <a:r>
              <a:rPr lang="en-US" dirty="0" smtClean="0"/>
              <a:t> </a:t>
            </a:r>
            <a:r>
              <a:rPr lang="en-US" dirty="0" err="1" smtClean="0"/>
              <a:t>rastreamento</a:t>
            </a:r>
            <a:endParaRPr lang="en-US" dirty="0" smtClean="0"/>
          </a:p>
          <a:p>
            <a:pPr lvl="1"/>
            <a:r>
              <a:rPr lang="en-US" dirty="0" smtClean="0"/>
              <a:t>Do </a:t>
            </a:r>
            <a:r>
              <a:rPr lang="en-US" dirty="0" err="1" smtClean="0"/>
              <a:t>servidor</a:t>
            </a:r>
            <a:r>
              <a:rPr lang="en-US" dirty="0" smtClean="0"/>
              <a:t> – a </a:t>
            </a:r>
            <a:r>
              <a:rPr lang="en-US" dirty="0" err="1" smtClean="0"/>
              <a:t>ferramenta</a:t>
            </a:r>
            <a:r>
              <a:rPr lang="en-US" dirty="0" smtClean="0"/>
              <a:t> de </a:t>
            </a:r>
            <a:r>
              <a:rPr lang="en-US" dirty="0" err="1" smtClean="0"/>
              <a:t>rastreamento</a:t>
            </a:r>
            <a:r>
              <a:rPr lang="en-US" dirty="0" smtClean="0"/>
              <a:t> SQL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SQL Profiler</a:t>
            </a:r>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1676400"/>
            <a:ext cx="8794019" cy="3312414"/>
          </a:xfrm>
          <a:prstGeom prst="rect">
            <a:avLst/>
          </a:prstGeom>
          <a:noFill/>
          <a:ln w="9525">
            <a:noFill/>
            <a:miter lim="800000"/>
            <a:headEnd/>
            <a:tailEnd/>
          </a:ln>
        </p:spPr>
      </p:pic>
      <p:sp>
        <p:nvSpPr>
          <p:cNvPr id="5" name="CaixaDeTexto 4"/>
          <p:cNvSpPr txBox="1"/>
          <p:nvPr/>
        </p:nvSpPr>
        <p:spPr>
          <a:xfrm>
            <a:off x="533400" y="5105400"/>
            <a:ext cx="8153400" cy="1200329"/>
          </a:xfrm>
          <a:prstGeom prst="rect">
            <a:avLst/>
          </a:prstGeom>
          <a:noFill/>
        </p:spPr>
        <p:txBody>
          <a:bodyPr wrap="square" rtlCol="0">
            <a:spAutoFit/>
          </a:bodyPr>
          <a:lstStyle/>
          <a:p>
            <a:r>
              <a:rPr lang="pt-BR" dirty="0" smtClean="0"/>
              <a:t>A </a:t>
            </a:r>
            <a:r>
              <a:rPr lang="pt-BR" b="1" dirty="0" smtClean="0"/>
              <a:t>Figura acima </a:t>
            </a:r>
            <a:r>
              <a:rPr lang="pt-BR" dirty="0" smtClean="0"/>
              <a:t>mostra uma sessão do </a:t>
            </a:r>
            <a:r>
              <a:rPr lang="pt-BR" dirty="0" err="1" smtClean="0"/>
              <a:t>profiler</a:t>
            </a:r>
            <a:r>
              <a:rPr lang="pt-BR" dirty="0" smtClean="0"/>
              <a:t> com o banco de dados usado no cluster do </a:t>
            </a:r>
            <a:r>
              <a:rPr lang="pt-BR" dirty="0" err="1" smtClean="0"/>
              <a:t>asp</a:t>
            </a:r>
            <a:r>
              <a:rPr lang="pt-BR" dirty="0" smtClean="0"/>
              <a:t>.net. Ao selecionarmos um item podemos ver também o texto completo, como foi feito para a </a:t>
            </a:r>
            <a:r>
              <a:rPr lang="pt-BR" dirty="0" err="1" smtClean="0"/>
              <a:t>stored</a:t>
            </a:r>
            <a:r>
              <a:rPr lang="pt-BR" dirty="0" smtClean="0"/>
              <a:t> </a:t>
            </a:r>
            <a:r>
              <a:rPr lang="pt-BR" dirty="0" err="1" smtClean="0"/>
              <a:t>procedure</a:t>
            </a:r>
            <a:r>
              <a:rPr lang="pt-BR" dirty="0" smtClean="0"/>
              <a:t> </a:t>
            </a:r>
            <a:r>
              <a:rPr lang="pt-BR" dirty="0" err="1" smtClean="0"/>
              <a:t>cs_forums_Post</a:t>
            </a:r>
            <a:r>
              <a:rPr lang="pt-BR" dirty="0" smtClean="0"/>
              <a:t>. Há colunas adicionais para CPU, </a:t>
            </a:r>
            <a:r>
              <a:rPr lang="pt-BR" dirty="0" err="1" smtClean="0"/>
              <a:t>Reads</a:t>
            </a:r>
            <a:r>
              <a:rPr lang="pt-BR" dirty="0" smtClean="0"/>
              <a:t>, </a:t>
            </a:r>
            <a:r>
              <a:rPr lang="pt-BR" dirty="0" err="1" smtClean="0"/>
              <a:t>Writes</a:t>
            </a:r>
            <a:r>
              <a:rPr lang="pt-BR" dirty="0" smtClean="0"/>
              <a:t> e </a:t>
            </a:r>
            <a:r>
              <a:rPr lang="pt-BR" dirty="0" err="1" smtClean="0"/>
              <a:t>Duration</a:t>
            </a:r>
            <a:r>
              <a:rPr lang="pt-BR" dirty="0" smtClean="0"/>
              <a: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Query Analyzer</a:t>
            </a:r>
            <a:endParaRPr lang="en-US" dirty="0"/>
          </a:p>
        </p:txBody>
      </p:sp>
      <p:sp>
        <p:nvSpPr>
          <p:cNvPr id="3" name="Espaço Reservado para Conteúdo 2"/>
          <p:cNvSpPr>
            <a:spLocks noGrp="1"/>
          </p:cNvSpPr>
          <p:nvPr>
            <p:ph sz="quarter" idx="1"/>
          </p:nvPr>
        </p:nvSpPr>
        <p:spPr>
          <a:xfrm>
            <a:off x="612648" y="5791200"/>
            <a:ext cx="8153400" cy="838200"/>
          </a:xfrm>
        </p:spPr>
        <p:txBody>
          <a:bodyPr>
            <a:normAutofit/>
          </a:bodyPr>
          <a:lstStyle/>
          <a:p>
            <a:r>
              <a:rPr lang="en-US" dirty="0" err="1" smtClean="0"/>
              <a:t>Resultados</a:t>
            </a:r>
            <a:r>
              <a:rPr lang="en-US" dirty="0" smtClean="0"/>
              <a:t> do Query Analyzer</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685800" y="1524000"/>
            <a:ext cx="7162800" cy="409712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smtClean="0"/>
              <a:t>Query Analyzer</a:t>
            </a:r>
            <a:endParaRPr lang="en-US" dirty="0"/>
          </a:p>
        </p:txBody>
      </p:sp>
      <p:sp>
        <p:nvSpPr>
          <p:cNvPr id="3" name="Espaço Reservado para Conteúdo 2"/>
          <p:cNvSpPr>
            <a:spLocks noGrp="1"/>
          </p:cNvSpPr>
          <p:nvPr>
            <p:ph sz="quarter" idx="1"/>
          </p:nvPr>
        </p:nvSpPr>
        <p:spPr>
          <a:xfrm>
            <a:off x="612648" y="1676400"/>
            <a:ext cx="8153400" cy="4953000"/>
          </a:xfrm>
        </p:spPr>
        <p:txBody>
          <a:bodyPr>
            <a:normAutofit fontScale="92500" lnSpcReduction="10000"/>
          </a:bodyPr>
          <a:lstStyle/>
          <a:p>
            <a:r>
              <a:rPr lang="pt-BR" dirty="0" smtClean="0"/>
              <a:t>Após obter a </a:t>
            </a:r>
            <a:r>
              <a:rPr lang="pt-BR" dirty="0" smtClean="0"/>
              <a:t>habilidade básica para examinar e extrair </a:t>
            </a:r>
            <a:r>
              <a:rPr lang="pt-BR" dirty="0" err="1" smtClean="0"/>
              <a:t>profiles</a:t>
            </a:r>
            <a:r>
              <a:rPr lang="pt-BR" dirty="0" smtClean="0"/>
              <a:t> de banco de dados, </a:t>
            </a:r>
            <a:r>
              <a:rPr lang="pt-BR" dirty="0" smtClean="0"/>
              <a:t>deve-se </a:t>
            </a:r>
            <a:r>
              <a:rPr lang="pt-BR" dirty="0" smtClean="0"/>
              <a:t>saber o que acontece a seguir. </a:t>
            </a:r>
            <a:endParaRPr lang="pt-BR" dirty="0" smtClean="0"/>
          </a:p>
          <a:p>
            <a:r>
              <a:rPr lang="pt-BR" dirty="0" smtClean="0"/>
              <a:t>O </a:t>
            </a:r>
            <a:r>
              <a:rPr lang="pt-BR" dirty="0" smtClean="0"/>
              <a:t>próximo passo é examinar as consultas com o </a:t>
            </a:r>
            <a:r>
              <a:rPr lang="pt-BR" dirty="0" err="1" smtClean="0"/>
              <a:t>Query</a:t>
            </a:r>
            <a:r>
              <a:rPr lang="pt-BR" dirty="0" smtClean="0"/>
              <a:t> </a:t>
            </a:r>
            <a:r>
              <a:rPr lang="pt-BR" dirty="0" err="1" smtClean="0"/>
              <a:t>Analyzer</a:t>
            </a:r>
            <a:r>
              <a:rPr lang="pt-BR" dirty="0" smtClean="0"/>
              <a:t>, outra ferramenta </a:t>
            </a:r>
            <a:r>
              <a:rPr lang="pt-BR" dirty="0" smtClean="0"/>
              <a:t>útil </a:t>
            </a:r>
            <a:r>
              <a:rPr lang="pt-BR" dirty="0" smtClean="0"/>
              <a:t>para qualquer desenvolvedor que trabalha com o SQL Server. Assim como o </a:t>
            </a:r>
            <a:r>
              <a:rPr lang="pt-BR" dirty="0" err="1" smtClean="0"/>
              <a:t>Profiler</a:t>
            </a:r>
            <a:r>
              <a:rPr lang="pt-BR" dirty="0" smtClean="0"/>
              <a:t> é útil para obter as 50,000 visões básicas do sistema, o </a:t>
            </a:r>
            <a:r>
              <a:rPr lang="pt-BR" dirty="0" err="1" smtClean="0"/>
              <a:t>Query</a:t>
            </a:r>
            <a:r>
              <a:rPr lang="pt-BR" dirty="0" smtClean="0"/>
              <a:t> </a:t>
            </a:r>
            <a:r>
              <a:rPr lang="pt-BR" dirty="0" err="1" smtClean="0"/>
              <a:t>Analyzer</a:t>
            </a:r>
            <a:r>
              <a:rPr lang="pt-BR" dirty="0" smtClean="0"/>
              <a:t> é o microscópio para analisar os detalhes. Com o </a:t>
            </a:r>
            <a:r>
              <a:rPr lang="pt-BR" dirty="0" err="1" smtClean="0"/>
              <a:t>Query</a:t>
            </a:r>
            <a:r>
              <a:rPr lang="pt-BR" dirty="0" smtClean="0"/>
              <a:t> </a:t>
            </a:r>
            <a:r>
              <a:rPr lang="pt-BR" dirty="0" err="1" smtClean="0"/>
              <a:t>Analyzer</a:t>
            </a:r>
            <a:r>
              <a:rPr lang="pt-BR" dirty="0" smtClean="0"/>
              <a:t>, podemos executar consultas e </a:t>
            </a:r>
            <a:r>
              <a:rPr lang="pt-BR" dirty="0" err="1" smtClean="0"/>
              <a:t>stored</a:t>
            </a:r>
            <a:r>
              <a:rPr lang="pt-BR" dirty="0" smtClean="0"/>
              <a:t> </a:t>
            </a:r>
            <a:r>
              <a:rPr lang="pt-BR" dirty="0" err="1" smtClean="0"/>
              <a:t>procedures</a:t>
            </a:r>
            <a:r>
              <a:rPr lang="pt-BR" dirty="0" smtClean="0"/>
              <a:t> e obter uma exibição visual do plano de execução do SQL Server.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o">
  <a:themeElements>
    <a:clrScheme name="Median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97</TotalTime>
  <Words>1144</Words>
  <Application>Microsoft Office PowerPoint</Application>
  <PresentationFormat>Apresentação na tela (4:3)</PresentationFormat>
  <Paragraphs>46</Paragraphs>
  <Slides>15</Slides>
  <Notes>0</Notes>
  <HiddenSlides>0</HiddenSlides>
  <MMClips>0</MMClips>
  <ScaleCrop>false</ScaleCrop>
  <HeadingPairs>
    <vt:vector size="4" baseType="variant">
      <vt:variant>
        <vt:lpstr>Tema</vt:lpstr>
      </vt:variant>
      <vt:variant>
        <vt:i4>1</vt:i4>
      </vt:variant>
      <vt:variant>
        <vt:lpstr>Títulos de slides</vt:lpstr>
      </vt:variant>
      <vt:variant>
        <vt:i4>15</vt:i4>
      </vt:variant>
    </vt:vector>
  </HeadingPairs>
  <TitlesOfParts>
    <vt:vector size="16" baseType="lpstr">
      <vt:lpstr>Mediano</vt:lpstr>
      <vt:lpstr>Monitoramento SQL Server</vt:lpstr>
      <vt:lpstr>Ferramentas que auxiliam o monitoramento</vt:lpstr>
      <vt:lpstr>Query Editor</vt:lpstr>
      <vt:lpstr>Query Editor</vt:lpstr>
      <vt:lpstr>SQL Profiler</vt:lpstr>
      <vt:lpstr>SQL Profiler</vt:lpstr>
      <vt:lpstr>SQL Profiler</vt:lpstr>
      <vt:lpstr>Query Analyzer</vt:lpstr>
      <vt:lpstr>Query Analyzer</vt:lpstr>
      <vt:lpstr>Query Analyzer</vt:lpstr>
      <vt:lpstr>Analisando uma consulta</vt:lpstr>
      <vt:lpstr>Analisando uma consulta</vt:lpstr>
      <vt:lpstr>Slide 13</vt:lpstr>
      <vt:lpstr>Slide 14</vt:lpstr>
      <vt:lpstr>SQL Monitor e Performace Monitor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Monitoramento SQL Server</dc:title>
  <dc:creator>lilian</dc:creator>
  <cp:lastModifiedBy>lilian</cp:lastModifiedBy>
  <cp:revision>13</cp:revision>
  <dcterms:created xsi:type="dcterms:W3CDTF">2011-11-08T11:34:08Z</dcterms:created>
  <dcterms:modified xsi:type="dcterms:W3CDTF">2011-11-08T13:11:52Z</dcterms:modified>
</cp:coreProperties>
</file>